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3" r:id="rId3"/>
    <p:sldId id="264" r:id="rId4"/>
    <p:sldId id="265" r:id="rId5"/>
    <p:sldId id="267" r:id="rId6"/>
    <p:sldId id="268" r:id="rId7"/>
    <p:sldId id="269" r:id="rId8"/>
    <p:sldId id="270" r:id="rId9"/>
    <p:sldId id="271" r:id="rId10"/>
    <p:sldId id="273" r:id="rId11"/>
    <p:sldId id="274" r:id="rId12"/>
    <p:sldId id="275" r:id="rId13"/>
    <p:sldId id="276" r:id="rId14"/>
    <p:sldId id="277" r:id="rId15"/>
    <p:sldId id="278" r:id="rId16"/>
    <p:sldId id="279" r:id="rId17"/>
    <p:sldId id="280" r:id="rId18"/>
    <p:sldId id="281" r:id="rId19"/>
    <p:sldId id="283" r:id="rId20"/>
    <p:sldId id="284" r:id="rId21"/>
    <p:sldId id="285" r:id="rId22"/>
    <p:sldId id="286" r:id="rId23"/>
    <p:sldId id="287" r:id="rId24"/>
    <p:sldId id="288" r:id="rId25"/>
    <p:sldId id="289" r:id="rId26"/>
    <p:sldId id="290" r:id="rId27"/>
    <p:sldId id="291" r:id="rId28"/>
    <p:sldId id="282" r:id="rId2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a:srgbClr val="FFFF47"/>
    <a:srgbClr val="FFFF97"/>
    <a:srgbClr val="DE0000"/>
    <a:srgbClr val="C00000"/>
    <a:srgbClr val="A5A5A5"/>
    <a:srgbClr val="FFC000"/>
    <a:srgbClr val="FF0000"/>
    <a:srgbClr val="FFA6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showGuides="1">
      <p:cViewPr varScale="1">
        <p:scale>
          <a:sx n="68" d="100"/>
          <a:sy n="68" d="100"/>
        </p:scale>
        <p:origin x="656" y="7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PE"/>
          </a:p>
        </p:txBody>
      </p:sp>
      <p:sp>
        <p:nvSpPr>
          <p:cNvPr id="4" name="Marcador de fecha 3"/>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pic>
        <p:nvPicPr>
          <p:cNvPr id="7"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97"/>
            <a:ext cx="12192000" cy="6857006"/>
          </a:xfrm>
          <a:prstGeom prst="rect">
            <a:avLst/>
          </a:prstGeom>
        </p:spPr>
      </p:pic>
      <p:pic>
        <p:nvPicPr>
          <p:cNvPr id="8" name="Imagen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130" y="806825"/>
            <a:ext cx="11290423" cy="6050208"/>
          </a:xfrm>
          <a:prstGeom prst="rect">
            <a:avLst/>
          </a:prstGeom>
        </p:spPr>
      </p:pic>
      <p:pic>
        <p:nvPicPr>
          <p:cNvPr id="10" name="Imagen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77556" y="5073949"/>
            <a:ext cx="3550927" cy="1783084"/>
          </a:xfrm>
          <a:prstGeom prst="rect">
            <a:avLst/>
          </a:prstGeom>
        </p:spPr>
      </p:pic>
    </p:spTree>
    <p:extLst>
      <p:ext uri="{BB962C8B-B14F-4D97-AF65-F5344CB8AC3E}">
        <p14:creationId xmlns:p14="http://schemas.microsoft.com/office/powerpoint/2010/main" val="2430514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18942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3540551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476008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P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333677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P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172660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8" name="Marcador de pie de página 7"/>
          <p:cNvSpPr>
            <a:spLocks noGrp="1"/>
          </p:cNvSpPr>
          <p:nvPr>
            <p:ph type="ftr" sz="quarter" idx="11"/>
          </p:nvPr>
        </p:nvSpPr>
        <p:spPr/>
        <p:txBody>
          <a:bodyPr/>
          <a:lstStyle/>
          <a:p>
            <a:endParaRPr lang="es-PE">
              <a:solidFill>
                <a:prstClr val="black">
                  <a:tint val="75000"/>
                </a:prstClr>
              </a:solidFill>
            </a:endParaRPr>
          </a:p>
        </p:txBody>
      </p:sp>
      <p:sp>
        <p:nvSpPr>
          <p:cNvPr id="9" name="Marcador de número de diapositiva 8"/>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83941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fecha 2"/>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4" name="Marcador de pie de página 3"/>
          <p:cNvSpPr>
            <a:spLocks noGrp="1"/>
          </p:cNvSpPr>
          <p:nvPr>
            <p:ph type="ftr" sz="quarter" idx="11"/>
          </p:nvPr>
        </p:nvSpPr>
        <p:spPr/>
        <p:txBody>
          <a:bodyPr/>
          <a:lstStyle/>
          <a:p>
            <a:endParaRPr lang="es-PE">
              <a:solidFill>
                <a:prstClr val="black">
                  <a:tint val="75000"/>
                </a:prstClr>
              </a:solidFill>
            </a:endParaRPr>
          </a:p>
        </p:txBody>
      </p:sp>
      <p:sp>
        <p:nvSpPr>
          <p:cNvPr id="5" name="Marcador de número de diapositiva 4"/>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70753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es-PE">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18413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P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1889184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P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spTree>
    <p:extLst>
      <p:ext uri="{BB962C8B-B14F-4D97-AF65-F5344CB8AC3E}">
        <p14:creationId xmlns:p14="http://schemas.microsoft.com/office/powerpoint/2010/main" val="922105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251B1-014D-45D4-9DCF-213BCAE03A44}" type="datetimeFigureOut">
              <a:rPr lang="es-PE" smtClean="0">
                <a:solidFill>
                  <a:prstClr val="black">
                    <a:tint val="75000"/>
                  </a:prstClr>
                </a:solidFill>
              </a:rPr>
              <a:pPr/>
              <a:t>14/08/2020</a:t>
            </a:fld>
            <a:endParaRPr lang="es-PE">
              <a:solidFill>
                <a:prstClr val="black">
                  <a:tint val="75000"/>
                </a:prstClr>
              </a:solidFill>
            </a:endParaRP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solidFill>
                <a:prstClr val="black">
                  <a:tint val="75000"/>
                </a:prstClr>
              </a:solidFill>
            </a:endParaRP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5153E-F9DF-420B-9A6F-97E3EB3BBE22}" type="slidenum">
              <a:rPr lang="es-PE" smtClean="0">
                <a:solidFill>
                  <a:prstClr val="black">
                    <a:tint val="75000"/>
                  </a:prstClr>
                </a:solidFill>
              </a:rPr>
              <a:pPr/>
              <a:t>‹#›</a:t>
            </a:fld>
            <a:endParaRPr lang="es-PE">
              <a:solidFill>
                <a:prstClr val="black">
                  <a:tint val="75000"/>
                </a:prstClr>
              </a:solidFill>
            </a:endParaRPr>
          </a:p>
        </p:txBody>
      </p:sp>
      <p:grpSp>
        <p:nvGrpSpPr>
          <p:cNvPr id="7" name="Grupo 6"/>
          <p:cNvGrpSpPr/>
          <p:nvPr userDrawn="1"/>
        </p:nvGrpSpPr>
        <p:grpSpPr>
          <a:xfrm>
            <a:off x="-1" y="-6402"/>
            <a:ext cx="12192001" cy="6864402"/>
            <a:chOff x="-1" y="-6402"/>
            <a:chExt cx="12192001" cy="6864402"/>
          </a:xfrm>
        </p:grpSpPr>
        <p:pic>
          <p:nvPicPr>
            <p:cNvPr id="8" name="Imagen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789917" y="6153911"/>
              <a:ext cx="1402083" cy="704089"/>
            </a:xfrm>
            <a:prstGeom prst="rect">
              <a:avLst/>
            </a:prstGeom>
          </p:spPr>
        </p:pic>
        <p:pic>
          <p:nvPicPr>
            <p:cNvPr id="9" name="Imagen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 y="-6402"/>
              <a:ext cx="12192000" cy="1020861"/>
            </a:xfrm>
            <a:prstGeom prst="rect">
              <a:avLst/>
            </a:prstGeom>
          </p:spPr>
        </p:pic>
        <p:pic>
          <p:nvPicPr>
            <p:cNvPr id="10" name="Imagen 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5961886"/>
              <a:ext cx="896114" cy="896114"/>
            </a:xfrm>
            <a:prstGeom prst="rect">
              <a:avLst/>
            </a:prstGeom>
          </p:spPr>
        </p:pic>
      </p:grpSp>
    </p:spTree>
    <p:extLst>
      <p:ext uri="{BB962C8B-B14F-4D97-AF65-F5344CB8AC3E}">
        <p14:creationId xmlns:p14="http://schemas.microsoft.com/office/powerpoint/2010/main" val="39155568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275760" y="1565534"/>
            <a:ext cx="9939130" cy="1283598"/>
          </a:xfrm>
        </p:spPr>
        <p:txBody>
          <a:bodyPr>
            <a:noAutofit/>
          </a:bodyPr>
          <a:lstStyle/>
          <a:p>
            <a:r>
              <a:rPr lang="es-ES" dirty="0">
                <a:solidFill>
                  <a:schemeClr val="bg1"/>
                </a:solidFill>
                <a:latin typeface="+mn-lt"/>
                <a:cs typeface="Arial" panose="020B0604020202020204" pitchFamily="34" charset="0"/>
              </a:rPr>
              <a:t>ANÁLISIS DE SENTIMIENTOS EN LA RED SOCIAL TWITTER</a:t>
            </a:r>
            <a:endParaRPr lang="es-PE" dirty="0">
              <a:solidFill>
                <a:schemeClr val="bg1"/>
              </a:solidFill>
              <a:latin typeface="+mn-lt"/>
              <a:cs typeface="Arial" panose="020B0604020202020204" pitchFamily="34" charset="0"/>
            </a:endParaRPr>
          </a:p>
        </p:txBody>
      </p:sp>
      <p:sp>
        <p:nvSpPr>
          <p:cNvPr id="4" name="Rectángulo 3"/>
          <p:cNvSpPr/>
          <p:nvPr/>
        </p:nvSpPr>
        <p:spPr>
          <a:xfrm>
            <a:off x="1922293" y="200837"/>
            <a:ext cx="8347413" cy="523220"/>
          </a:xfrm>
          <a:prstGeom prst="rect">
            <a:avLst/>
          </a:prstGeom>
        </p:spPr>
        <p:txBody>
          <a:bodyPr wrap="none">
            <a:spAutoFit/>
          </a:bodyPr>
          <a:lstStyle/>
          <a:p>
            <a:r>
              <a:rPr lang="es-ES" sz="2800" dirty="0">
                <a:solidFill>
                  <a:schemeClr val="bg1"/>
                </a:solidFill>
                <a:cs typeface="Arial" panose="020B0604020202020204" pitchFamily="34" charset="0"/>
              </a:rPr>
              <a:t>ESCUELA DE INGENIERÍA DE COMPUTACIÓN Y SISTEMAS</a:t>
            </a:r>
          </a:p>
        </p:txBody>
      </p:sp>
      <p:sp>
        <p:nvSpPr>
          <p:cNvPr id="7" name="Rectángulo 6"/>
          <p:cNvSpPr/>
          <p:nvPr/>
        </p:nvSpPr>
        <p:spPr>
          <a:xfrm>
            <a:off x="7189224" y="4008272"/>
            <a:ext cx="4025666" cy="923330"/>
          </a:xfrm>
          <a:prstGeom prst="rect">
            <a:avLst/>
          </a:prstGeom>
        </p:spPr>
        <p:txBody>
          <a:bodyPr wrap="square">
            <a:spAutoFit/>
          </a:bodyPr>
          <a:lstStyle/>
          <a:p>
            <a:r>
              <a:rPr lang="es-ES" b="1" dirty="0">
                <a:solidFill>
                  <a:schemeClr val="bg1"/>
                </a:solidFill>
                <a:cs typeface="Arial" panose="020B0604020202020204" pitchFamily="34" charset="0"/>
              </a:rPr>
              <a:t>DOCENTES:</a:t>
            </a:r>
          </a:p>
          <a:p>
            <a:r>
              <a:rPr lang="es-ES" dirty="0">
                <a:solidFill>
                  <a:schemeClr val="bg1"/>
                </a:solidFill>
                <a:cs typeface="Arial" panose="020B0604020202020204" pitchFamily="34" charset="0"/>
              </a:rPr>
              <a:t>Ing. Walter Manuel Cueva Chávez</a:t>
            </a:r>
          </a:p>
          <a:p>
            <a:r>
              <a:rPr lang="es-ES" dirty="0">
                <a:solidFill>
                  <a:schemeClr val="bg1"/>
                </a:solidFill>
                <a:cs typeface="Arial" panose="020B0604020202020204" pitchFamily="34" charset="0"/>
              </a:rPr>
              <a:t>Ing. Alí Alfonso Lozano Chu</a:t>
            </a:r>
          </a:p>
        </p:txBody>
      </p:sp>
      <p:sp>
        <p:nvSpPr>
          <p:cNvPr id="8" name="Rectángulo 7"/>
          <p:cNvSpPr/>
          <p:nvPr/>
        </p:nvSpPr>
        <p:spPr>
          <a:xfrm>
            <a:off x="1766931" y="5157937"/>
            <a:ext cx="3945229" cy="923330"/>
          </a:xfrm>
          <a:prstGeom prst="rect">
            <a:avLst/>
          </a:prstGeom>
        </p:spPr>
        <p:txBody>
          <a:bodyPr wrap="square">
            <a:spAutoFit/>
          </a:bodyPr>
          <a:lstStyle/>
          <a:p>
            <a:r>
              <a:rPr lang="es-ES" b="1" dirty="0">
                <a:solidFill>
                  <a:schemeClr val="bg1"/>
                </a:solidFill>
              </a:rPr>
              <a:t>A</a:t>
            </a:r>
            <a:r>
              <a:rPr lang="es-PE" b="1" dirty="0">
                <a:solidFill>
                  <a:schemeClr val="bg1"/>
                </a:solidFill>
              </a:rPr>
              <a:t>UTORES:</a:t>
            </a:r>
          </a:p>
          <a:p>
            <a:r>
              <a:rPr lang="es-PE" b="1" dirty="0">
                <a:solidFill>
                  <a:schemeClr val="bg1"/>
                </a:solidFill>
              </a:rPr>
              <a:t>      Liberato Bernal, Diego Edinson</a:t>
            </a:r>
          </a:p>
          <a:p>
            <a:r>
              <a:rPr lang="es-PE" b="1" dirty="0">
                <a:solidFill>
                  <a:schemeClr val="bg1"/>
                </a:solidFill>
              </a:rPr>
              <a:t>      Quilcat Pesantes, Rodrigo Miguel</a:t>
            </a:r>
          </a:p>
        </p:txBody>
      </p:sp>
      <p:sp>
        <p:nvSpPr>
          <p:cNvPr id="9" name="Rectángulo 8"/>
          <p:cNvSpPr/>
          <p:nvPr/>
        </p:nvSpPr>
        <p:spPr>
          <a:xfrm>
            <a:off x="2717714" y="2951946"/>
            <a:ext cx="6756572" cy="954107"/>
          </a:xfrm>
          <a:prstGeom prst="rect">
            <a:avLst/>
          </a:prstGeom>
        </p:spPr>
        <p:txBody>
          <a:bodyPr wrap="square">
            <a:spAutoFit/>
          </a:bodyPr>
          <a:lstStyle/>
          <a:p>
            <a:pPr algn="ctr"/>
            <a:r>
              <a:rPr lang="es-ES" sz="2800" b="1" dirty="0">
                <a:solidFill>
                  <a:schemeClr val="bg1"/>
                </a:solidFill>
                <a:cs typeface="Arial" panose="020B0604020202020204" pitchFamily="34" charset="0"/>
              </a:rPr>
              <a:t>NIVEL DE APROBACIÓN VACUNA RUSA CONTRA EL COVID-19</a:t>
            </a:r>
          </a:p>
        </p:txBody>
      </p:sp>
      <p:sp>
        <p:nvSpPr>
          <p:cNvPr id="3" name="Rectángulo 6">
            <a:extLst>
              <a:ext uri="{FF2B5EF4-FFF2-40B4-BE49-F238E27FC236}">
                <a16:creationId xmlns:a16="http://schemas.microsoft.com/office/drawing/2014/main" id="{CE4A55C1-CAD3-44C7-A6EC-AEDD3F0B0F60}"/>
              </a:ext>
            </a:extLst>
          </p:cNvPr>
          <p:cNvSpPr/>
          <p:nvPr/>
        </p:nvSpPr>
        <p:spPr>
          <a:xfrm>
            <a:off x="1766931" y="4142034"/>
            <a:ext cx="4577067" cy="646331"/>
          </a:xfrm>
          <a:prstGeom prst="rect">
            <a:avLst/>
          </a:prstGeom>
        </p:spPr>
        <p:txBody>
          <a:bodyPr wrap="square">
            <a:spAutoFit/>
          </a:bodyPr>
          <a:lstStyle/>
          <a:p>
            <a:r>
              <a:rPr lang="es-ES" b="1" dirty="0">
                <a:solidFill>
                  <a:schemeClr val="bg1"/>
                </a:solidFill>
                <a:cs typeface="Arial" panose="020B0604020202020204" pitchFamily="34" charset="0"/>
              </a:rPr>
              <a:t>CURSO:</a:t>
            </a:r>
          </a:p>
          <a:p>
            <a:r>
              <a:rPr lang="es-ES" b="1" dirty="0">
                <a:solidFill>
                  <a:schemeClr val="bg1"/>
                </a:solidFill>
                <a:cs typeface="Arial" panose="020B0604020202020204" pitchFamily="34" charset="0"/>
              </a:rPr>
              <a:t>Administración y Arquitectura de Mainframes</a:t>
            </a:r>
            <a:endParaRPr lang="es-ES" dirty="0">
              <a:solidFill>
                <a:schemeClr val="bg1"/>
              </a:solidFill>
              <a:cs typeface="Arial" panose="020B0604020202020204" pitchFamily="34" charset="0"/>
            </a:endParaRPr>
          </a:p>
        </p:txBody>
      </p:sp>
    </p:spTree>
    <p:extLst>
      <p:ext uri="{BB962C8B-B14F-4D97-AF65-F5344CB8AC3E}">
        <p14:creationId xmlns:p14="http://schemas.microsoft.com/office/powerpoint/2010/main" val="94763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5447-60B8-423C-8644-3DFC9A5E5DDA}"/>
              </a:ext>
            </a:extLst>
          </p:cNvPr>
          <p:cNvSpPr>
            <a:spLocks noGrp="1"/>
          </p:cNvSpPr>
          <p:nvPr>
            <p:ph type="title"/>
          </p:nvPr>
        </p:nvSpPr>
        <p:spPr>
          <a:xfrm>
            <a:off x="736600" y="197157"/>
            <a:ext cx="10515600" cy="1325563"/>
          </a:xfrm>
        </p:spPr>
        <p:txBody>
          <a:bodyPr>
            <a:normAutofit/>
          </a:bodyPr>
          <a:lstStyle/>
          <a:p>
            <a:r>
              <a:rPr lang="es-ES" sz="4000" dirty="0"/>
              <a:t>MODELADO DE DATOS ESTRUCTURADOS</a:t>
            </a:r>
            <a:endParaRPr lang="es-PE" sz="4000" dirty="0"/>
          </a:p>
        </p:txBody>
      </p:sp>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A14B0-954C-446C-A815-BC4736618B2C}"/>
              </a:ext>
            </a:extLst>
          </p:cNvPr>
          <p:cNvSpPr txBox="1"/>
          <p:nvPr/>
        </p:nvSpPr>
        <p:spPr>
          <a:xfrm>
            <a:off x="435065" y="1211375"/>
            <a:ext cx="11118669" cy="369332"/>
          </a:xfrm>
          <a:prstGeom prst="rect">
            <a:avLst/>
          </a:prstGeom>
          <a:noFill/>
        </p:spPr>
        <p:txBody>
          <a:bodyPr wrap="square">
            <a:spAutoFit/>
          </a:bodyPr>
          <a:lstStyle/>
          <a:p>
            <a:r>
              <a:rPr lang="es-ES" b="1" dirty="0"/>
              <a:t>A) MODELADO DE LA BASE DE DATOS</a:t>
            </a:r>
          </a:p>
        </p:txBody>
      </p:sp>
      <p:sp>
        <p:nvSpPr>
          <p:cNvPr id="5" name="Rectángulo 4"/>
          <p:cNvSpPr/>
          <p:nvPr/>
        </p:nvSpPr>
        <p:spPr>
          <a:xfrm>
            <a:off x="341932" y="1695757"/>
            <a:ext cx="11629935" cy="4216539"/>
          </a:xfrm>
          <a:prstGeom prst="rect">
            <a:avLst/>
          </a:prstGeom>
        </p:spPr>
        <p:txBody>
          <a:bodyPr wrap="square">
            <a:spAutoFit/>
          </a:bodyPr>
          <a:lstStyle/>
          <a:p>
            <a:r>
              <a:rPr lang="es-ES" sz="1400" dirty="0"/>
              <a:t>1.    Según el </a:t>
            </a:r>
            <a:r>
              <a:rPr lang="es-ES" sz="1400" dirty="0" err="1"/>
              <a:t>dataset</a:t>
            </a:r>
            <a:r>
              <a:rPr lang="es-ES" sz="1400" dirty="0"/>
              <a:t> que usaremos, modelaremos la base de datos para albergar la información recolectada en el archivo .</a:t>
            </a:r>
            <a:r>
              <a:rPr lang="es-ES" sz="1400" dirty="0" err="1"/>
              <a:t>csv</a:t>
            </a:r>
            <a:r>
              <a:rPr lang="es-ES" sz="1400" dirty="0"/>
              <a:t>, para ellos analizaremos los campos que este contiene, y con ello procedemos a identificar:</a:t>
            </a:r>
          </a:p>
          <a:p>
            <a:endParaRPr lang="es-ES" sz="1400" dirty="0"/>
          </a:p>
          <a:p>
            <a:r>
              <a:rPr lang="es-ES" sz="1400" dirty="0"/>
              <a:t>Se pueden crear 2 tablas a partir del </a:t>
            </a:r>
            <a:r>
              <a:rPr lang="es-ES" sz="1400" dirty="0" err="1"/>
              <a:t>dataset</a:t>
            </a:r>
            <a:r>
              <a:rPr lang="es-ES" sz="1400" dirty="0"/>
              <a:t> los cuales son:</a:t>
            </a:r>
          </a:p>
          <a:p>
            <a:endParaRPr lang="es-ES" sz="1400" dirty="0"/>
          </a:p>
          <a:p>
            <a:pPr marL="285750" indent="-285750">
              <a:buFont typeface="Arial" panose="020B0604020202020204" pitchFamily="34" charset="0"/>
              <a:buChar char="•"/>
            </a:pPr>
            <a:r>
              <a:rPr lang="es-ES" sz="1400" b="1" dirty="0"/>
              <a:t>USUARIO:              </a:t>
            </a:r>
            <a:r>
              <a:rPr lang="es-ES" sz="1400" dirty="0"/>
              <a:t>Hace referencia al usuario de twitter, </a:t>
            </a:r>
            <a:r>
              <a:rPr lang="es-ES" sz="1400" dirty="0" err="1"/>
              <a:t>aqui</a:t>
            </a:r>
            <a:r>
              <a:rPr lang="es-ES" sz="1400" dirty="0"/>
              <a:t> se puede guardar el usuario, nombre real del usuario, número de personas a que sigue, número de personas que le siguen, fecha de creación, locación (sin </a:t>
            </a:r>
            <a:r>
              <a:rPr lang="es-ES" sz="1400" dirty="0" err="1"/>
              <a:t>ubigeo</a:t>
            </a:r>
            <a:r>
              <a:rPr lang="es-ES" sz="1400" dirty="0"/>
              <a:t> completo), y una descripción.</a:t>
            </a:r>
          </a:p>
          <a:p>
            <a:pPr marL="285750" indent="-285750">
              <a:buFont typeface="Arial" panose="020B0604020202020204" pitchFamily="34" charset="0"/>
              <a:buChar char="•"/>
            </a:pPr>
            <a:r>
              <a:rPr lang="es-ES" sz="1400" b="1" dirty="0"/>
              <a:t>TWEETS:               </a:t>
            </a:r>
            <a:r>
              <a:rPr lang="es-ES" sz="1400" dirty="0"/>
              <a:t>: Hace referencia al tweet que realiza un determinado usuario, este contendrá el usuario que lo creo, la fecha de publicación, el ID del tweet, el tweet textual, </a:t>
            </a:r>
            <a:r>
              <a:rPr lang="es-ES" sz="1400" dirty="0" err="1"/>
              <a:t>nro</a:t>
            </a:r>
            <a:r>
              <a:rPr lang="es-ES" sz="1400" dirty="0"/>
              <a:t> de </a:t>
            </a:r>
            <a:r>
              <a:rPr lang="es-ES" sz="1400" dirty="0" err="1"/>
              <a:t>retweets</a:t>
            </a:r>
            <a:r>
              <a:rPr lang="es-ES" sz="1400" dirty="0"/>
              <a:t>, favoritos, dispositivo desde el que se realizo.</a:t>
            </a:r>
          </a:p>
          <a:p>
            <a:r>
              <a:rPr lang="es-ES" sz="1400" dirty="0"/>
              <a:t>2.    El modelo se ve muy simple a primera vista, por lo que se le aplico normalización, de tal manera de crear una estructura basada en master-</a:t>
            </a:r>
            <a:r>
              <a:rPr lang="es-ES" sz="1400" dirty="0" err="1"/>
              <a:t>detail</a:t>
            </a:r>
            <a:r>
              <a:rPr lang="es-ES" sz="1400" dirty="0"/>
              <a:t>, entonces cada tabla se dividirá en 2, una tabla maestra con su respectivo detalle quedando de la siguiente manera:</a:t>
            </a:r>
          </a:p>
          <a:p>
            <a:endParaRPr lang="es-ES" sz="1400" dirty="0"/>
          </a:p>
          <a:p>
            <a:pPr marL="285750" indent="-285750">
              <a:buFont typeface="Arial" panose="020B0604020202020204" pitchFamily="34" charset="0"/>
              <a:buChar char="•"/>
            </a:pPr>
            <a:r>
              <a:rPr lang="es-ES" sz="1400" b="1" dirty="0"/>
              <a:t>USUARIO:              </a:t>
            </a:r>
            <a:r>
              <a:rPr lang="es-ES" sz="1400" dirty="0"/>
              <a:t>: Hace referencia al usuario de Twitter, solo se guardará el </a:t>
            </a:r>
            <a:r>
              <a:rPr lang="es-ES" sz="1400" dirty="0" err="1"/>
              <a:t>userID</a:t>
            </a:r>
            <a:r>
              <a:rPr lang="es-ES" sz="1400" dirty="0"/>
              <a:t> y el nombre real del usuario.</a:t>
            </a:r>
          </a:p>
          <a:p>
            <a:pPr marL="285750" indent="-285750">
              <a:buFont typeface="Arial" panose="020B0604020202020204" pitchFamily="34" charset="0"/>
              <a:buChar char="•"/>
            </a:pPr>
            <a:r>
              <a:rPr lang="es-ES" sz="1400" b="1" dirty="0"/>
              <a:t>USUARIO_DETALLE :</a:t>
            </a:r>
            <a:r>
              <a:rPr lang="es-ES" sz="1400" dirty="0"/>
              <a:t>	           : Aquí se guardarán la cantidad de </a:t>
            </a:r>
            <a:r>
              <a:rPr lang="es-ES" sz="1400" dirty="0" err="1"/>
              <a:t>followers</a:t>
            </a:r>
            <a:r>
              <a:rPr lang="es-ES" sz="1400" dirty="0"/>
              <a:t>, las personas a las que sigue, fecha de creación, locación, biografía. El objetivo de la tabla es servir como un log de cambios de estados del usuario, por el momento solo guardaremos la información brindada por el </a:t>
            </a:r>
            <a:r>
              <a:rPr lang="es-ES" sz="1400" dirty="0" err="1"/>
              <a:t>dataset</a:t>
            </a:r>
            <a:r>
              <a:rPr lang="es-ES" sz="1400" dirty="0"/>
              <a:t>.</a:t>
            </a:r>
          </a:p>
          <a:p>
            <a:pPr marL="285750" indent="-285750">
              <a:buFont typeface="Arial" panose="020B0604020202020204" pitchFamily="34" charset="0"/>
              <a:buChar char="•"/>
            </a:pPr>
            <a:r>
              <a:rPr lang="es-ES" sz="1400" b="1" dirty="0"/>
              <a:t>TWEET :                </a:t>
            </a:r>
            <a:r>
              <a:rPr lang="es-ES" sz="1400" dirty="0"/>
              <a:t>: Hace referencia al tweet que publica un determinado usuario, se guardará dicho usuario, el texto del tweet, fecha de creación, el </a:t>
            </a:r>
            <a:r>
              <a:rPr lang="es-ES" sz="1400" dirty="0" err="1"/>
              <a:t>IDTweet</a:t>
            </a:r>
            <a:r>
              <a:rPr lang="es-ES" sz="1400" dirty="0"/>
              <a:t>.</a:t>
            </a:r>
          </a:p>
          <a:p>
            <a:r>
              <a:rPr lang="es-ES" sz="1600" b="1" dirty="0"/>
              <a:t>TWEET_DETALLE:       </a:t>
            </a:r>
            <a:r>
              <a:rPr lang="es-ES" sz="1400" dirty="0"/>
              <a:t>: Hace referencia a los detalles del tweet, se guardarán los </a:t>
            </a:r>
            <a:r>
              <a:rPr lang="es-ES" sz="1400" dirty="0" err="1"/>
              <a:t>retweets</a:t>
            </a:r>
            <a:r>
              <a:rPr lang="es-ES" sz="1400" dirty="0"/>
              <a:t> (a futuro se podría guardar el usuario que </a:t>
            </a:r>
            <a:r>
              <a:rPr lang="es-ES" sz="1400" dirty="0" err="1"/>
              <a:t>retweeteo</a:t>
            </a:r>
            <a:r>
              <a:rPr lang="es-ES" sz="1400" dirty="0"/>
              <a:t>), quienes dieron favorito (a futuro se podría guardar el usuario que dio </a:t>
            </a:r>
            <a:r>
              <a:rPr lang="es-ES" sz="1400" dirty="0" err="1"/>
              <a:t>like</a:t>
            </a:r>
            <a:r>
              <a:rPr lang="es-ES" sz="1400" dirty="0"/>
              <a:t>), la aplicación desde donde se realizó el Twitter.</a:t>
            </a:r>
          </a:p>
        </p:txBody>
      </p:sp>
      <p:pic>
        <p:nvPicPr>
          <p:cNvPr id="4105" name="Picture 9" descr=":arrow_r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775" y="2826808"/>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descr=":arrow_r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775" y="3284008"/>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arrow_r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775" y="4351560"/>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arrow_r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5375" y="4542060"/>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descr=":arrow_r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775" y="5036678"/>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arrow_rig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842" y="5392278"/>
            <a:ext cx="1905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947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519250" y="299266"/>
            <a:ext cx="11022874" cy="369332"/>
          </a:xfrm>
          <a:prstGeom prst="rect">
            <a:avLst/>
          </a:prstGeom>
        </p:spPr>
        <p:txBody>
          <a:bodyPr wrap="square">
            <a:spAutoFit/>
          </a:bodyPr>
          <a:lstStyle/>
          <a:p>
            <a:pPr algn="just"/>
            <a:r>
              <a:rPr lang="es-ES" dirty="0"/>
              <a:t>Teniendo en cuenta esta estructura, el modelo quedará de la siguiente manera:</a:t>
            </a:r>
            <a:endParaRPr lang="es-PE" sz="1350" dirty="0">
              <a:latin typeface="+mj-lt"/>
            </a:endParaRPr>
          </a:p>
        </p:txBody>
      </p:sp>
      <p:pic>
        <p:nvPicPr>
          <p:cNvPr id="3" name="Imagen 2"/>
          <p:cNvPicPr>
            <a:picLocks noChangeAspect="1"/>
          </p:cNvPicPr>
          <p:nvPr/>
        </p:nvPicPr>
        <p:blipFill rotWithShape="1">
          <a:blip r:embed="rId3"/>
          <a:srcRect l="5843" t="9114" r="34860" b="6220"/>
          <a:stretch/>
        </p:blipFill>
        <p:spPr>
          <a:xfrm>
            <a:off x="2302933" y="829732"/>
            <a:ext cx="7222067" cy="5800533"/>
          </a:xfrm>
          <a:prstGeom prst="rect">
            <a:avLst/>
          </a:prstGeom>
        </p:spPr>
      </p:pic>
    </p:spTree>
    <p:extLst>
      <p:ext uri="{BB962C8B-B14F-4D97-AF65-F5344CB8AC3E}">
        <p14:creationId xmlns:p14="http://schemas.microsoft.com/office/powerpoint/2010/main" val="26209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A14B0-954C-446C-A815-BC4736618B2C}"/>
              </a:ext>
            </a:extLst>
          </p:cNvPr>
          <p:cNvSpPr txBox="1"/>
          <p:nvPr/>
        </p:nvSpPr>
        <p:spPr>
          <a:xfrm>
            <a:off x="341932" y="219268"/>
            <a:ext cx="11118669" cy="369332"/>
          </a:xfrm>
          <a:prstGeom prst="rect">
            <a:avLst/>
          </a:prstGeom>
          <a:noFill/>
        </p:spPr>
        <p:txBody>
          <a:bodyPr wrap="square">
            <a:spAutoFit/>
          </a:bodyPr>
          <a:lstStyle/>
          <a:p>
            <a:r>
              <a:rPr lang="es-ES" b="1" dirty="0"/>
              <a:t>B) IMPLEMENTACIÓN DE LA BASE DE DATOS</a:t>
            </a:r>
          </a:p>
        </p:txBody>
      </p:sp>
      <p:sp>
        <p:nvSpPr>
          <p:cNvPr id="4" name="Rectangle 1"/>
          <p:cNvSpPr>
            <a:spLocks noChangeArrowheads="1"/>
          </p:cNvSpPr>
          <p:nvPr/>
        </p:nvSpPr>
        <p:spPr bwMode="auto">
          <a:xfrm>
            <a:off x="341932" y="588600"/>
            <a:ext cx="11565466"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600" b="0" i="0" u="none" strike="noStrike" cap="none" normalizeH="0" baseline="0" dirty="0">
                <a:ln>
                  <a:noFill/>
                </a:ln>
                <a:solidFill>
                  <a:srgbClr val="24292E"/>
                </a:solidFill>
                <a:effectLst/>
                <a:latin typeface="+mj-lt"/>
              </a:rPr>
              <a:t>En esta parte, para el proyecto hemos hecho las siguientes consideraciones:</a:t>
            </a:r>
            <a:endParaRPr kumimoji="0" lang="es-PE" altLang="es-PE"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PE" altLang="es-PE" sz="1100" i="0" u="none" strike="noStrike" cap="none" normalizeH="0" baseline="0" dirty="0">
                <a:ln>
                  <a:noFill/>
                </a:ln>
                <a:solidFill>
                  <a:schemeClr val="tx1"/>
                </a:solidFill>
                <a:effectLst/>
                <a:latin typeface="+mn-lt"/>
              </a:rPr>
              <a:t>Se hará uso de una base de datos alojada en SQL Server, creada con un servicio en Amazon Web </a:t>
            </a:r>
            <a:r>
              <a:rPr kumimoji="0" lang="es-PE" altLang="es-PE" sz="1100" i="0" u="none" strike="noStrike" cap="none" normalizeH="0" baseline="0" dirty="0" err="1">
                <a:ln>
                  <a:noFill/>
                </a:ln>
                <a:solidFill>
                  <a:schemeClr val="tx1"/>
                </a:solidFill>
                <a:effectLst/>
                <a:latin typeface="+mn-lt"/>
              </a:rPr>
              <a:t>Services</a:t>
            </a:r>
            <a:r>
              <a:rPr kumimoji="0" lang="es-PE" altLang="es-PE" sz="1100" i="0" u="none" strike="noStrike" cap="none" normalizeH="0" baseline="0" dirty="0">
                <a:ln>
                  <a:noFill/>
                </a:ln>
                <a:solidFill>
                  <a:schemeClr val="tx1"/>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PE" altLang="es-PE" sz="1100" i="0" u="none" strike="noStrike" cap="none" normalizeH="0" baseline="0" dirty="0">
                <a:ln>
                  <a:noFill/>
                </a:ln>
                <a:solidFill>
                  <a:schemeClr val="tx1"/>
                </a:solidFill>
                <a:effectLst/>
                <a:latin typeface="+mn-lt"/>
              </a:rPr>
              <a:t>Se hará uso del </a:t>
            </a:r>
            <a:r>
              <a:rPr kumimoji="0" lang="es-PE" altLang="es-PE" sz="1100" i="0" u="none" strike="noStrike" cap="none" normalizeH="0" baseline="0" dirty="0" err="1">
                <a:ln>
                  <a:noFill/>
                </a:ln>
                <a:solidFill>
                  <a:schemeClr val="tx1"/>
                </a:solidFill>
                <a:effectLst/>
                <a:latin typeface="+mn-lt"/>
              </a:rPr>
              <a:t>dataset</a:t>
            </a:r>
            <a:r>
              <a:rPr kumimoji="0" lang="es-PE" altLang="es-PE" sz="1100" i="0" u="none" strike="noStrike" cap="none" normalizeH="0" baseline="0" dirty="0">
                <a:ln>
                  <a:noFill/>
                </a:ln>
                <a:solidFill>
                  <a:schemeClr val="tx1"/>
                </a:solidFill>
                <a:effectLst/>
                <a:latin typeface="+mn-lt"/>
              </a:rPr>
              <a:t> para dividirlo y formar archivos .</a:t>
            </a:r>
            <a:r>
              <a:rPr kumimoji="0" lang="es-PE" altLang="es-PE" sz="1100" i="0" u="none" strike="noStrike" cap="none" normalizeH="0" baseline="0" dirty="0" err="1">
                <a:ln>
                  <a:noFill/>
                </a:ln>
                <a:solidFill>
                  <a:schemeClr val="tx1"/>
                </a:solidFill>
                <a:effectLst/>
                <a:latin typeface="+mn-lt"/>
              </a:rPr>
              <a:t>csv</a:t>
            </a:r>
            <a:r>
              <a:rPr kumimoji="0" lang="es-PE" altLang="es-PE" sz="1100" i="0" u="none" strike="noStrike" cap="none" normalizeH="0" baseline="0" dirty="0">
                <a:ln>
                  <a:noFill/>
                </a:ln>
                <a:solidFill>
                  <a:schemeClr val="tx1"/>
                </a:solidFill>
                <a:effectLst/>
                <a:latin typeface="+mn-lt"/>
              </a:rPr>
              <a:t> para insertarlos a través de la función BULK de SQL.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PE" altLang="es-PE" sz="1100" i="0" u="none" strike="noStrike" cap="none" normalizeH="0" baseline="0" dirty="0">
                <a:ln>
                  <a:noFill/>
                </a:ln>
                <a:solidFill>
                  <a:schemeClr val="tx1"/>
                </a:solidFill>
                <a:effectLst/>
                <a:latin typeface="+mn-lt"/>
              </a:rPr>
              <a:t>Al no contar con un servidor de alojamiento de base de datos </a:t>
            </a:r>
            <a:r>
              <a:rPr kumimoji="0" lang="es-PE" altLang="es-PE" sz="1100" i="0" u="none" strike="noStrike" cap="none" normalizeH="0" baseline="0" dirty="0" err="1">
                <a:ln>
                  <a:noFill/>
                </a:ln>
                <a:solidFill>
                  <a:schemeClr val="tx1"/>
                </a:solidFill>
                <a:effectLst/>
                <a:latin typeface="+mn-lt"/>
              </a:rPr>
              <a:t>fisico</a:t>
            </a:r>
            <a:r>
              <a:rPr kumimoji="0" lang="es-PE" altLang="es-PE" sz="1100" i="0" u="none" strike="noStrike" cap="none" normalizeH="0" baseline="0" dirty="0">
                <a:ln>
                  <a:noFill/>
                </a:ln>
                <a:solidFill>
                  <a:schemeClr val="tx1"/>
                </a:solidFill>
                <a:effectLst/>
                <a:latin typeface="+mn-lt"/>
              </a:rPr>
              <a:t>, primero crearemos la base de datos de manera local y también en el servidor creado, esto con el fin de crear un script que crea el esquema, las tablas, y los registros, y lo ejecutaremos usando Python.</a:t>
            </a: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600" b="0" i="0" u="none" strike="noStrike" cap="none" normalizeH="0" baseline="0" dirty="0">
                <a:ln>
                  <a:noFill/>
                </a:ln>
                <a:solidFill>
                  <a:srgbClr val="24292E"/>
                </a:solidFill>
                <a:effectLst/>
                <a:latin typeface="+mj-lt"/>
              </a:rPr>
              <a:t>Para poder crear una instancia en SQL Server, donde está alojado nuestra base de datos, debemos instalar lo siguiente para poder conectarnos al servidor</a:t>
            </a:r>
            <a:endParaRPr kumimoji="0" lang="es-PE" altLang="es-PE" sz="2400" b="0" i="0" u="none" strike="noStrike" cap="none" normalizeH="0" baseline="0" dirty="0">
              <a:ln>
                <a:noFill/>
              </a:ln>
              <a:solidFill>
                <a:schemeClr val="tx1"/>
              </a:solidFill>
              <a:effectLst/>
              <a:latin typeface="+mj-lt"/>
            </a:endParaRPr>
          </a:p>
        </p:txBody>
      </p:sp>
      <p:pic>
        <p:nvPicPr>
          <p:cNvPr id="7" name="Imagen 6"/>
          <p:cNvPicPr>
            <a:picLocks noChangeAspect="1"/>
          </p:cNvPicPr>
          <p:nvPr/>
        </p:nvPicPr>
        <p:blipFill rotWithShape="1">
          <a:blip r:embed="rId3"/>
          <a:srcRect l="9877" t="27516" r="32355" b="42537"/>
          <a:stretch/>
        </p:blipFill>
        <p:spPr>
          <a:xfrm>
            <a:off x="1886012" y="2004372"/>
            <a:ext cx="7342655" cy="1145228"/>
          </a:xfrm>
          <a:prstGeom prst="rect">
            <a:avLst/>
          </a:prstGeom>
        </p:spPr>
      </p:pic>
      <p:sp>
        <p:nvSpPr>
          <p:cNvPr id="9" name="Rectángulo 8"/>
          <p:cNvSpPr/>
          <p:nvPr/>
        </p:nvSpPr>
        <p:spPr>
          <a:xfrm>
            <a:off x="341932" y="3226910"/>
            <a:ext cx="11565466" cy="523220"/>
          </a:xfrm>
          <a:prstGeom prst="rect">
            <a:avLst/>
          </a:prstGeom>
        </p:spPr>
        <p:txBody>
          <a:bodyPr wrap="square">
            <a:spAutoFit/>
          </a:bodyPr>
          <a:lstStyle/>
          <a:p>
            <a:r>
              <a:rPr lang="es-ES" sz="1400" dirty="0">
                <a:latin typeface="+mj-lt"/>
              </a:rPr>
              <a:t>Con todo esto instalado y configurado crearemos una instancia y una </a:t>
            </a:r>
            <a:r>
              <a:rPr lang="es-ES" sz="1400" dirty="0" err="1">
                <a:latin typeface="+mj-lt"/>
              </a:rPr>
              <a:t>conexion</a:t>
            </a:r>
            <a:r>
              <a:rPr lang="es-ES" sz="1400" dirty="0">
                <a:latin typeface="+mj-lt"/>
              </a:rPr>
              <a:t> a la base de datos. Para ello usaremos PYODBC para crear un objeto </a:t>
            </a:r>
            <a:r>
              <a:rPr lang="es-ES" sz="1400" dirty="0" err="1">
                <a:latin typeface="+mj-lt"/>
              </a:rPr>
              <a:t>conexion</a:t>
            </a:r>
            <a:r>
              <a:rPr lang="es-ES" sz="1400" dirty="0">
                <a:latin typeface="+mj-lt"/>
              </a:rPr>
              <a:t> y un objeto Cursor, los cuales nos </a:t>
            </a:r>
            <a:r>
              <a:rPr lang="es-ES" sz="1400" dirty="0" err="1">
                <a:latin typeface="+mj-lt"/>
              </a:rPr>
              <a:t>permitiran</a:t>
            </a:r>
            <a:r>
              <a:rPr lang="es-ES" sz="1400" dirty="0">
                <a:latin typeface="+mj-lt"/>
              </a:rPr>
              <a:t> realizar scripts SQL a través de </a:t>
            </a:r>
            <a:r>
              <a:rPr lang="es-ES" sz="1400" dirty="0" err="1">
                <a:latin typeface="+mj-lt"/>
              </a:rPr>
              <a:t>strings</a:t>
            </a:r>
            <a:r>
              <a:rPr lang="es-ES" sz="1400" dirty="0">
                <a:latin typeface="+mj-lt"/>
              </a:rPr>
              <a:t>.</a:t>
            </a:r>
          </a:p>
        </p:txBody>
      </p:sp>
      <p:pic>
        <p:nvPicPr>
          <p:cNvPr id="20" name="Imagen 19"/>
          <p:cNvPicPr>
            <a:picLocks noChangeAspect="1"/>
          </p:cNvPicPr>
          <p:nvPr/>
        </p:nvPicPr>
        <p:blipFill rotWithShape="1">
          <a:blip r:embed="rId3"/>
          <a:srcRect l="9603" t="66291" r="50180" b="4994"/>
          <a:stretch/>
        </p:blipFill>
        <p:spPr>
          <a:xfrm>
            <a:off x="2986678" y="3827440"/>
            <a:ext cx="5141322" cy="998560"/>
          </a:xfrm>
          <a:prstGeom prst="rect">
            <a:avLst/>
          </a:prstGeom>
        </p:spPr>
      </p:pic>
      <p:sp>
        <p:nvSpPr>
          <p:cNvPr id="21" name="Rectangle 1"/>
          <p:cNvSpPr>
            <a:spLocks noChangeArrowheads="1"/>
          </p:cNvSpPr>
          <p:nvPr/>
        </p:nvSpPr>
        <p:spPr bwMode="auto">
          <a:xfrm>
            <a:off x="371141" y="4972668"/>
            <a:ext cx="1129973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s-ES" sz="1400" dirty="0">
                <a:latin typeface="+mj-lt"/>
              </a:rPr>
              <a:t>El esquema de base de datos se puede crear de dos formas, la primera es ejecutando un script </a:t>
            </a:r>
            <a:r>
              <a:rPr lang="es-ES" sz="1400" dirty="0" err="1">
                <a:latin typeface="+mj-lt"/>
              </a:rPr>
              <a:t>schema</a:t>
            </a:r>
            <a:r>
              <a:rPr lang="es-ES" sz="1400" dirty="0">
                <a:latin typeface="+mj-lt"/>
              </a:rPr>
              <a:t> de SQL Server, para ello PYODBC nos permite hacer lo siguiente</a:t>
            </a:r>
            <a:endParaRPr kumimoji="0" lang="es-PE" altLang="es-PE" sz="1400" b="0" i="0" u="none" strike="noStrike" cap="none" normalizeH="0" baseline="0" dirty="0">
              <a:ln>
                <a:noFill/>
              </a:ln>
              <a:solidFill>
                <a:schemeClr val="tx1"/>
              </a:solidFill>
              <a:effectLst/>
              <a:latin typeface="+mj-lt"/>
            </a:endParaRPr>
          </a:p>
        </p:txBody>
      </p:sp>
      <p:pic>
        <p:nvPicPr>
          <p:cNvPr id="22" name="Imagen 21"/>
          <p:cNvPicPr>
            <a:picLocks noChangeAspect="1"/>
          </p:cNvPicPr>
          <p:nvPr/>
        </p:nvPicPr>
        <p:blipFill rotWithShape="1">
          <a:blip r:embed="rId4"/>
          <a:srcRect l="10135" t="21111" r="33420" b="66346"/>
          <a:stretch/>
        </p:blipFill>
        <p:spPr>
          <a:xfrm>
            <a:off x="1886012" y="5410562"/>
            <a:ext cx="7631731" cy="812799"/>
          </a:xfrm>
          <a:prstGeom prst="rect">
            <a:avLst/>
          </a:prstGeom>
        </p:spPr>
      </p:pic>
    </p:spTree>
    <p:extLst>
      <p:ext uri="{BB962C8B-B14F-4D97-AF65-F5344CB8AC3E}">
        <p14:creationId xmlns:p14="http://schemas.microsoft.com/office/powerpoint/2010/main" val="221470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339330" y="184389"/>
            <a:ext cx="11565466" cy="307777"/>
          </a:xfrm>
          <a:prstGeom prst="rect">
            <a:avLst/>
          </a:prstGeom>
        </p:spPr>
        <p:txBody>
          <a:bodyPr wrap="square">
            <a:spAutoFit/>
          </a:bodyPr>
          <a:lstStyle/>
          <a:p>
            <a:r>
              <a:rPr lang="es-ES" sz="1400" dirty="0">
                <a:latin typeface="+mj-lt"/>
              </a:rPr>
              <a:t>O la otra manera es creando las tablas manualmente, en nuestro caso procedemos a hacer lo siguiente:</a:t>
            </a:r>
          </a:p>
        </p:txBody>
      </p:sp>
      <p:pic>
        <p:nvPicPr>
          <p:cNvPr id="10" name="Imagen 9"/>
          <p:cNvPicPr>
            <a:picLocks noChangeAspect="1"/>
          </p:cNvPicPr>
          <p:nvPr/>
        </p:nvPicPr>
        <p:blipFill rotWithShape="1">
          <a:blip r:embed="rId3"/>
          <a:srcRect l="9885" t="39795" r="33670" b="49436"/>
          <a:stretch/>
        </p:blipFill>
        <p:spPr>
          <a:xfrm>
            <a:off x="1828802" y="436210"/>
            <a:ext cx="7631731" cy="617791"/>
          </a:xfrm>
          <a:prstGeom prst="rect">
            <a:avLst/>
          </a:prstGeom>
        </p:spPr>
      </p:pic>
      <p:sp>
        <p:nvSpPr>
          <p:cNvPr id="5" name="Rectángulo 4"/>
          <p:cNvSpPr/>
          <p:nvPr/>
        </p:nvSpPr>
        <p:spPr>
          <a:xfrm>
            <a:off x="339329" y="1186689"/>
            <a:ext cx="11299735" cy="307777"/>
          </a:xfrm>
          <a:prstGeom prst="rect">
            <a:avLst/>
          </a:prstGeom>
        </p:spPr>
        <p:txBody>
          <a:bodyPr wrap="square">
            <a:spAutoFit/>
          </a:bodyPr>
          <a:lstStyle/>
          <a:p>
            <a:r>
              <a:rPr lang="es-ES" sz="1400" dirty="0">
                <a:solidFill>
                  <a:srgbClr val="24292E"/>
                </a:solidFill>
                <a:latin typeface="+mj-lt"/>
              </a:rPr>
              <a:t>En el </a:t>
            </a:r>
            <a:r>
              <a:rPr lang="es-ES" sz="1400" dirty="0" err="1">
                <a:solidFill>
                  <a:srgbClr val="24292E"/>
                </a:solidFill>
                <a:latin typeface="+mj-lt"/>
              </a:rPr>
              <a:t>string</a:t>
            </a:r>
            <a:r>
              <a:rPr lang="es-ES" sz="1400" dirty="0">
                <a:solidFill>
                  <a:srgbClr val="24292E"/>
                </a:solidFill>
                <a:latin typeface="+mj-lt"/>
              </a:rPr>
              <a:t>, cambiaremos "STRING CREATE TABLE HERE" por el siguiente esquema SQL</a:t>
            </a:r>
            <a:endParaRPr lang="es-PE" sz="1400" dirty="0">
              <a:latin typeface="+mj-lt"/>
            </a:endParaRPr>
          </a:p>
        </p:txBody>
      </p:sp>
      <p:pic>
        <p:nvPicPr>
          <p:cNvPr id="8" name="Imagen 7"/>
          <p:cNvPicPr>
            <a:picLocks noChangeAspect="1"/>
          </p:cNvPicPr>
          <p:nvPr/>
        </p:nvPicPr>
        <p:blipFill rotWithShape="1">
          <a:blip r:embed="rId4"/>
          <a:srcRect l="9789" t="17311" r="31914" b="18248"/>
          <a:stretch/>
        </p:blipFill>
        <p:spPr>
          <a:xfrm>
            <a:off x="2054801" y="1494466"/>
            <a:ext cx="7179732" cy="3077534"/>
          </a:xfrm>
          <a:prstGeom prst="rect">
            <a:avLst/>
          </a:prstGeom>
        </p:spPr>
      </p:pic>
      <p:sp>
        <p:nvSpPr>
          <p:cNvPr id="13" name="Rectangle 1"/>
          <p:cNvSpPr>
            <a:spLocks noChangeArrowheads="1"/>
          </p:cNvSpPr>
          <p:nvPr/>
        </p:nvSpPr>
        <p:spPr bwMode="auto">
          <a:xfrm>
            <a:off x="339329" y="4760735"/>
            <a:ext cx="1156546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s-ES" sz="1400" dirty="0">
                <a:latin typeface="+mj-lt"/>
              </a:rPr>
              <a:t>Una vez creado nuestro esquema, podemos ingresar a nuestro servidor para realizar la inserción con un archivo .</a:t>
            </a:r>
            <a:r>
              <a:rPr lang="es-ES" sz="1400" dirty="0" err="1">
                <a:latin typeface="+mj-lt"/>
              </a:rPr>
              <a:t>csv</a:t>
            </a:r>
            <a:r>
              <a:rPr lang="es-ES" sz="1400" dirty="0">
                <a:latin typeface="+mj-lt"/>
              </a:rPr>
              <a:t> para ello, nuestro </a:t>
            </a:r>
            <a:r>
              <a:rPr lang="es-ES" sz="1400" dirty="0" err="1">
                <a:latin typeface="+mj-lt"/>
              </a:rPr>
              <a:t>dataset</a:t>
            </a:r>
            <a:r>
              <a:rPr lang="es-ES" sz="1400" dirty="0">
                <a:latin typeface="+mj-lt"/>
              </a:rPr>
              <a:t> principal obtenida de </a:t>
            </a:r>
            <a:r>
              <a:rPr lang="es-ES" sz="1400" dirty="0" err="1">
                <a:latin typeface="+mj-lt"/>
              </a:rPr>
              <a:t>GoogleSheets</a:t>
            </a:r>
            <a:r>
              <a:rPr lang="es-ES" sz="1400" dirty="0">
                <a:latin typeface="+mj-lt"/>
              </a:rPr>
              <a:t>, la exportaremos, y </a:t>
            </a:r>
            <a:r>
              <a:rPr lang="es-ES" sz="1400" dirty="0" err="1">
                <a:latin typeface="+mj-lt"/>
              </a:rPr>
              <a:t>dividremos</a:t>
            </a:r>
            <a:r>
              <a:rPr lang="es-ES" sz="1400" dirty="0">
                <a:latin typeface="+mj-lt"/>
              </a:rPr>
              <a:t> en distintos </a:t>
            </a:r>
            <a:r>
              <a:rPr lang="es-ES" sz="1400" dirty="0" err="1">
                <a:latin typeface="+mj-lt"/>
              </a:rPr>
              <a:t>dataframes</a:t>
            </a:r>
            <a:r>
              <a:rPr lang="es-ES" sz="1400" dirty="0">
                <a:latin typeface="+mj-lt"/>
              </a:rPr>
              <a:t> para crear archivos .</a:t>
            </a:r>
            <a:r>
              <a:rPr lang="es-ES" sz="1400" dirty="0" err="1">
                <a:latin typeface="+mj-lt"/>
              </a:rPr>
              <a:t>csv</a:t>
            </a:r>
            <a:r>
              <a:rPr lang="es-ES" sz="1400" dirty="0">
                <a:latin typeface="+mj-lt"/>
              </a:rPr>
              <a:t> y con eso ejecutar un script SQL para insertar datos</a:t>
            </a:r>
            <a:endParaRPr kumimoji="0" lang="es-PE" altLang="es-PE" sz="1100" b="0" i="0" u="none" strike="noStrike" cap="none" normalizeH="0" baseline="0" dirty="0">
              <a:ln>
                <a:noFill/>
              </a:ln>
              <a:solidFill>
                <a:schemeClr val="tx1"/>
              </a:solidFill>
              <a:effectLst/>
              <a:latin typeface="+mj-lt"/>
            </a:endParaRPr>
          </a:p>
        </p:txBody>
      </p:sp>
      <p:pic>
        <p:nvPicPr>
          <p:cNvPr id="14" name="Imagen 13"/>
          <p:cNvPicPr>
            <a:picLocks noChangeAspect="1"/>
          </p:cNvPicPr>
          <p:nvPr/>
        </p:nvPicPr>
        <p:blipFill rotWithShape="1">
          <a:blip r:embed="rId5"/>
          <a:srcRect l="10109" t="24224" r="31771" b="49435"/>
          <a:stretch/>
        </p:blipFill>
        <p:spPr>
          <a:xfrm>
            <a:off x="2054801" y="5322570"/>
            <a:ext cx="7179732" cy="1078230"/>
          </a:xfrm>
          <a:prstGeom prst="rect">
            <a:avLst/>
          </a:prstGeom>
        </p:spPr>
      </p:pic>
    </p:spTree>
    <p:extLst>
      <p:ext uri="{BB962C8B-B14F-4D97-AF65-F5344CB8AC3E}">
        <p14:creationId xmlns:p14="http://schemas.microsoft.com/office/powerpoint/2010/main" val="2650195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30861" y="200485"/>
            <a:ext cx="11299735" cy="307777"/>
          </a:xfrm>
          <a:prstGeom prst="rect">
            <a:avLst/>
          </a:prstGeom>
        </p:spPr>
        <p:txBody>
          <a:bodyPr wrap="square">
            <a:spAutoFit/>
          </a:bodyPr>
          <a:lstStyle/>
          <a:p>
            <a:r>
              <a:rPr lang="es-ES" sz="1400" dirty="0">
                <a:latin typeface="+mj-lt"/>
              </a:rPr>
              <a:t>Y una vez terminado esto, ingresamos al servidor y ejecutamos el siguiente script SQL</a:t>
            </a:r>
            <a:endParaRPr lang="es-PE" sz="1100" dirty="0">
              <a:latin typeface="+mj-lt"/>
            </a:endParaRPr>
          </a:p>
        </p:txBody>
      </p:sp>
      <p:pic>
        <p:nvPicPr>
          <p:cNvPr id="15" name="Imagen 14"/>
          <p:cNvPicPr>
            <a:picLocks noChangeAspect="1"/>
          </p:cNvPicPr>
          <p:nvPr/>
        </p:nvPicPr>
        <p:blipFill rotWithShape="1">
          <a:blip r:embed="rId3"/>
          <a:srcRect b="1877"/>
          <a:stretch/>
        </p:blipFill>
        <p:spPr>
          <a:xfrm>
            <a:off x="2454700" y="508263"/>
            <a:ext cx="6791533" cy="6146537"/>
          </a:xfrm>
          <a:prstGeom prst="rect">
            <a:avLst/>
          </a:prstGeom>
        </p:spPr>
      </p:pic>
    </p:spTree>
    <p:extLst>
      <p:ext uri="{BB962C8B-B14F-4D97-AF65-F5344CB8AC3E}">
        <p14:creationId xmlns:p14="http://schemas.microsoft.com/office/powerpoint/2010/main" val="4234414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5447-60B8-423C-8644-3DFC9A5E5DDA}"/>
              </a:ext>
            </a:extLst>
          </p:cNvPr>
          <p:cNvSpPr>
            <a:spLocks noGrp="1"/>
          </p:cNvSpPr>
          <p:nvPr>
            <p:ph type="title"/>
          </p:nvPr>
        </p:nvSpPr>
        <p:spPr>
          <a:xfrm>
            <a:off x="736600" y="197158"/>
            <a:ext cx="10515600" cy="1014218"/>
          </a:xfrm>
        </p:spPr>
        <p:txBody>
          <a:bodyPr>
            <a:normAutofit/>
          </a:bodyPr>
          <a:lstStyle/>
          <a:p>
            <a:r>
              <a:rPr lang="es-ES" sz="4000" dirty="0"/>
              <a:t>EXPLORACION DE DATOS</a:t>
            </a:r>
            <a:endParaRPr lang="es-PE" sz="4000" dirty="0"/>
          </a:p>
        </p:txBody>
      </p:sp>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A14B0-954C-446C-A815-BC4736618B2C}"/>
              </a:ext>
            </a:extLst>
          </p:cNvPr>
          <p:cNvSpPr txBox="1"/>
          <p:nvPr/>
        </p:nvSpPr>
        <p:spPr>
          <a:xfrm>
            <a:off x="435065" y="1211375"/>
            <a:ext cx="11118669" cy="369332"/>
          </a:xfrm>
          <a:prstGeom prst="rect">
            <a:avLst/>
          </a:prstGeom>
          <a:noFill/>
        </p:spPr>
        <p:txBody>
          <a:bodyPr wrap="square">
            <a:spAutoFit/>
          </a:bodyPr>
          <a:lstStyle/>
          <a:p>
            <a:r>
              <a:rPr lang="es-ES" b="1" dirty="0"/>
              <a:t>CONSULTAS EXPLORATORIAS A LOS DATOS </a:t>
            </a:r>
          </a:p>
        </p:txBody>
      </p:sp>
      <p:sp>
        <p:nvSpPr>
          <p:cNvPr id="5" name="Rectángulo 4"/>
          <p:cNvSpPr/>
          <p:nvPr/>
        </p:nvSpPr>
        <p:spPr>
          <a:xfrm>
            <a:off x="341932" y="1695757"/>
            <a:ext cx="11629935" cy="523220"/>
          </a:xfrm>
          <a:prstGeom prst="rect">
            <a:avLst/>
          </a:prstGeom>
        </p:spPr>
        <p:txBody>
          <a:bodyPr wrap="square">
            <a:spAutoFit/>
          </a:bodyPr>
          <a:lstStyle/>
          <a:p>
            <a:r>
              <a:rPr lang="es-ES" sz="1400" dirty="0"/>
              <a:t>En esta fase veremos a través de distintos scripts la data almacenada en nuestra base de datos anteriormente creada, para ello tenemos 2 sencillos pasos de realizar. Por un lado tenemos los siguientes scripts seleccionados por nosotros:</a:t>
            </a:r>
            <a:endParaRPr lang="es-ES" sz="1100" dirty="0"/>
          </a:p>
        </p:txBody>
      </p:sp>
      <p:pic>
        <p:nvPicPr>
          <p:cNvPr id="10" name="Imagen 9"/>
          <p:cNvPicPr>
            <a:picLocks noChangeAspect="1"/>
          </p:cNvPicPr>
          <p:nvPr/>
        </p:nvPicPr>
        <p:blipFill>
          <a:blip r:embed="rId3"/>
          <a:stretch>
            <a:fillRect/>
          </a:stretch>
        </p:blipFill>
        <p:spPr>
          <a:xfrm>
            <a:off x="2626067" y="2394209"/>
            <a:ext cx="6736664" cy="3779848"/>
          </a:xfrm>
          <a:prstGeom prst="rect">
            <a:avLst/>
          </a:prstGeom>
        </p:spPr>
      </p:pic>
    </p:spTree>
    <p:extLst>
      <p:ext uri="{BB962C8B-B14F-4D97-AF65-F5344CB8AC3E}">
        <p14:creationId xmlns:p14="http://schemas.microsoft.com/office/powerpoint/2010/main" val="3676344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5447-60B8-423C-8644-3DFC9A5E5DDA}"/>
              </a:ext>
            </a:extLst>
          </p:cNvPr>
          <p:cNvSpPr>
            <a:spLocks noGrp="1"/>
          </p:cNvSpPr>
          <p:nvPr>
            <p:ph type="title"/>
          </p:nvPr>
        </p:nvSpPr>
        <p:spPr>
          <a:xfrm>
            <a:off x="736600" y="197158"/>
            <a:ext cx="10515600" cy="793442"/>
          </a:xfrm>
        </p:spPr>
        <p:txBody>
          <a:bodyPr>
            <a:normAutofit/>
          </a:bodyPr>
          <a:lstStyle/>
          <a:p>
            <a:r>
              <a:rPr lang="es-PE" dirty="0"/>
              <a:t>Pre procesamiento</a:t>
            </a:r>
          </a:p>
        </p:txBody>
      </p:sp>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A14B0-954C-446C-A815-BC4736618B2C}"/>
              </a:ext>
            </a:extLst>
          </p:cNvPr>
          <p:cNvSpPr txBox="1"/>
          <p:nvPr/>
        </p:nvSpPr>
        <p:spPr>
          <a:xfrm>
            <a:off x="597564" y="959823"/>
            <a:ext cx="11118669" cy="369332"/>
          </a:xfrm>
          <a:prstGeom prst="rect">
            <a:avLst/>
          </a:prstGeom>
          <a:noFill/>
        </p:spPr>
        <p:txBody>
          <a:bodyPr wrap="square">
            <a:spAutoFit/>
          </a:bodyPr>
          <a:lstStyle/>
          <a:p>
            <a:r>
              <a:rPr lang="es-PE" b="1" dirty="0"/>
              <a:t>PREPARACIÓN DE LOS DATOS</a:t>
            </a:r>
          </a:p>
        </p:txBody>
      </p:sp>
      <p:sp>
        <p:nvSpPr>
          <p:cNvPr id="5" name="Rectángulo 4"/>
          <p:cNvSpPr/>
          <p:nvPr/>
        </p:nvSpPr>
        <p:spPr>
          <a:xfrm>
            <a:off x="314899" y="1329306"/>
            <a:ext cx="11359001" cy="1785104"/>
          </a:xfrm>
          <a:prstGeom prst="rect">
            <a:avLst/>
          </a:prstGeom>
        </p:spPr>
        <p:txBody>
          <a:bodyPr wrap="square">
            <a:spAutoFit/>
          </a:bodyPr>
          <a:lstStyle/>
          <a:p>
            <a:pPr marL="342900" indent="-342900">
              <a:buAutoNum type="arabicPeriod"/>
            </a:pPr>
            <a:r>
              <a:rPr lang="es-PE" sz="1400" dirty="0"/>
              <a:t>Importamos </a:t>
            </a:r>
            <a:r>
              <a:rPr lang="es-PE" sz="1400" dirty="0" err="1"/>
              <a:t>word_tokenize</a:t>
            </a:r>
            <a:r>
              <a:rPr lang="es-PE" sz="1400" dirty="0"/>
              <a:t>, </a:t>
            </a:r>
            <a:r>
              <a:rPr lang="es-PE" sz="1400" dirty="0" err="1"/>
              <a:t>stopwords</a:t>
            </a:r>
            <a:r>
              <a:rPr lang="es-PE" sz="1400" dirty="0"/>
              <a:t>, </a:t>
            </a:r>
            <a:r>
              <a:rPr lang="es-PE" sz="1400" dirty="0" err="1"/>
              <a:t>PorterStemmer</a:t>
            </a:r>
            <a:r>
              <a:rPr lang="es-PE" sz="1400" dirty="0"/>
              <a:t> y </a:t>
            </a:r>
            <a:r>
              <a:rPr lang="es-PE" sz="1400" dirty="0" err="1"/>
              <a:t>TextBlob</a:t>
            </a:r>
            <a:endParaRPr lang="es-PE" sz="1400" dirty="0"/>
          </a:p>
          <a:p>
            <a:pPr lvl="1" algn="just"/>
            <a:r>
              <a:rPr lang="es-ES" sz="1200" dirty="0">
                <a:latin typeface="+mj-lt"/>
              </a:rPr>
              <a:t>NLTK es una librería especializada en Lenguaje Natural, por lo que nos permite hacer procesamiento de texto para clasificación, </a:t>
            </a:r>
            <a:r>
              <a:rPr lang="es-ES" sz="1200" dirty="0" err="1">
                <a:latin typeface="+mj-lt"/>
              </a:rPr>
              <a:t>tokenización</a:t>
            </a:r>
            <a:r>
              <a:rPr lang="es-ES" sz="1200" dirty="0">
                <a:latin typeface="+mj-lt"/>
              </a:rPr>
              <a:t>, derivación, etiquetado, análisis de sentimientos etc.</a:t>
            </a:r>
          </a:p>
          <a:p>
            <a:pPr lvl="1" algn="just"/>
            <a:r>
              <a:rPr lang="es-ES" sz="1200" dirty="0" err="1">
                <a:latin typeface="+mj-lt"/>
              </a:rPr>
              <a:t>word_tokenize</a:t>
            </a:r>
            <a:r>
              <a:rPr lang="es-ES" sz="1200" dirty="0">
                <a:latin typeface="+mj-lt"/>
              </a:rPr>
              <a:t>: Nos permite dividir una cadena (</a:t>
            </a:r>
            <a:r>
              <a:rPr lang="es-ES" sz="1200" dirty="0" err="1">
                <a:latin typeface="+mj-lt"/>
              </a:rPr>
              <a:t>string</a:t>
            </a:r>
            <a:r>
              <a:rPr lang="es-ES" sz="1200" dirty="0">
                <a:latin typeface="+mj-lt"/>
              </a:rPr>
              <a:t>) en </a:t>
            </a:r>
            <a:r>
              <a:rPr lang="es-ES" sz="1200" dirty="0" err="1">
                <a:latin typeface="+mj-lt"/>
              </a:rPr>
              <a:t>substrings</a:t>
            </a:r>
            <a:r>
              <a:rPr lang="es-ES" sz="1200" dirty="0">
                <a:latin typeface="+mj-lt"/>
              </a:rPr>
              <a:t>: por ejemplo "Este es un texto" a ["esto", "es", "un", "texto"]</a:t>
            </a:r>
          </a:p>
          <a:p>
            <a:pPr lvl="1" algn="just"/>
            <a:r>
              <a:rPr lang="es-ES" sz="1200" dirty="0" err="1">
                <a:latin typeface="+mj-lt"/>
              </a:rPr>
              <a:t>stopwords</a:t>
            </a:r>
            <a:r>
              <a:rPr lang="es-ES" sz="1200" dirty="0">
                <a:latin typeface="+mj-lt"/>
              </a:rPr>
              <a:t>: Nos permite eliminar palabras innecesarias de un texto</a:t>
            </a:r>
          </a:p>
          <a:p>
            <a:pPr lvl="1" algn="just"/>
            <a:r>
              <a:rPr lang="es-ES" sz="1200" dirty="0" err="1">
                <a:latin typeface="+mj-lt"/>
              </a:rPr>
              <a:t>PorterStemmer</a:t>
            </a:r>
            <a:r>
              <a:rPr lang="es-ES" sz="1200" dirty="0">
                <a:latin typeface="+mj-lt"/>
              </a:rPr>
              <a:t>: Es un algoritmo que quita sufijos de las palabras, de tal manera que la palabra quede en su estado primitivo, o raíz, por lo que facilitaría la clasificación ya que en un tweet podríamos repetir una sola raíz, mas no la misma palabra.</a:t>
            </a:r>
          </a:p>
          <a:p>
            <a:pPr lvl="1" algn="just"/>
            <a:r>
              <a:rPr lang="es-ES" sz="1200" dirty="0" err="1">
                <a:latin typeface="+mj-lt"/>
              </a:rPr>
              <a:t>TextBlob</a:t>
            </a:r>
            <a:r>
              <a:rPr lang="es-ES" sz="1200" dirty="0">
                <a:latin typeface="+mj-lt"/>
              </a:rPr>
              <a:t>: Es una librería de análisis de sentimientos, donde permite realizar el calculo de subjetividad y polaridad de una frase completa sin tener que cortar la cadena en </a:t>
            </a:r>
            <a:r>
              <a:rPr lang="es-ES" sz="1200" dirty="0" err="1">
                <a:latin typeface="+mj-lt"/>
              </a:rPr>
              <a:t>subcadenas</a:t>
            </a:r>
            <a:r>
              <a:rPr lang="es-ES" sz="1200" dirty="0">
                <a:latin typeface="+mj-lt"/>
              </a:rPr>
              <a:t>, sirve para crear </a:t>
            </a:r>
            <a:r>
              <a:rPr lang="es-ES" sz="1200" dirty="0" err="1">
                <a:latin typeface="+mj-lt"/>
              </a:rPr>
              <a:t>datasets</a:t>
            </a:r>
            <a:r>
              <a:rPr lang="es-ES" sz="1200" dirty="0">
                <a:latin typeface="+mj-lt"/>
              </a:rPr>
              <a:t> de entrenamiento</a:t>
            </a:r>
          </a:p>
        </p:txBody>
      </p:sp>
      <p:pic>
        <p:nvPicPr>
          <p:cNvPr id="4" name="Imagen 3"/>
          <p:cNvPicPr>
            <a:picLocks noChangeAspect="1"/>
          </p:cNvPicPr>
          <p:nvPr/>
        </p:nvPicPr>
        <p:blipFill rotWithShape="1">
          <a:blip r:embed="rId3"/>
          <a:srcRect l="17898" t="22248" r="35029" b="64013"/>
          <a:stretch/>
        </p:blipFill>
        <p:spPr>
          <a:xfrm>
            <a:off x="3577697" y="3095260"/>
            <a:ext cx="5210704" cy="731674"/>
          </a:xfrm>
          <a:prstGeom prst="rect">
            <a:avLst/>
          </a:prstGeom>
        </p:spPr>
      </p:pic>
      <p:sp>
        <p:nvSpPr>
          <p:cNvPr id="7" name="Rectángulo 6"/>
          <p:cNvSpPr/>
          <p:nvPr/>
        </p:nvSpPr>
        <p:spPr>
          <a:xfrm>
            <a:off x="368081" y="3826934"/>
            <a:ext cx="11629935" cy="307777"/>
          </a:xfrm>
          <a:prstGeom prst="rect">
            <a:avLst/>
          </a:prstGeom>
        </p:spPr>
        <p:txBody>
          <a:bodyPr wrap="square">
            <a:spAutoFit/>
          </a:bodyPr>
          <a:lstStyle/>
          <a:p>
            <a:r>
              <a:rPr lang="es-ES" sz="1400" dirty="0"/>
              <a:t>2.     Crearemos unas funciones para determinar los niveles de polaridad y subjetividad:</a:t>
            </a:r>
            <a:endParaRPr lang="es-PE" sz="1400" dirty="0"/>
          </a:p>
        </p:txBody>
      </p:sp>
      <p:pic>
        <p:nvPicPr>
          <p:cNvPr id="11" name="Imagen 10"/>
          <p:cNvPicPr>
            <a:picLocks noChangeAspect="1"/>
          </p:cNvPicPr>
          <p:nvPr/>
        </p:nvPicPr>
        <p:blipFill rotWithShape="1">
          <a:blip r:embed="rId3"/>
          <a:srcRect l="17401" t="41588" r="35526" b="15443"/>
          <a:stretch/>
        </p:blipFill>
        <p:spPr>
          <a:xfrm>
            <a:off x="3354431" y="4207933"/>
            <a:ext cx="5604933" cy="2424557"/>
          </a:xfrm>
          <a:prstGeom prst="rect">
            <a:avLst/>
          </a:prstGeom>
        </p:spPr>
      </p:pic>
    </p:spTree>
    <p:extLst>
      <p:ext uri="{BB962C8B-B14F-4D97-AF65-F5344CB8AC3E}">
        <p14:creationId xmlns:p14="http://schemas.microsoft.com/office/powerpoint/2010/main" val="276623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68081" y="429265"/>
            <a:ext cx="11359001" cy="338554"/>
          </a:xfrm>
          <a:prstGeom prst="rect">
            <a:avLst/>
          </a:prstGeom>
        </p:spPr>
        <p:txBody>
          <a:bodyPr wrap="square">
            <a:spAutoFit/>
          </a:bodyPr>
          <a:lstStyle/>
          <a:p>
            <a:r>
              <a:rPr lang="es-ES" sz="1600" dirty="0">
                <a:latin typeface="+mj-lt"/>
              </a:rPr>
              <a:t>Luego de eso, importamos nuestro </a:t>
            </a:r>
            <a:r>
              <a:rPr lang="es-ES" sz="1600" dirty="0" err="1">
                <a:latin typeface="+mj-lt"/>
              </a:rPr>
              <a:t>dataset</a:t>
            </a:r>
            <a:r>
              <a:rPr lang="es-ES" sz="1600" dirty="0">
                <a:latin typeface="+mj-lt"/>
              </a:rPr>
              <a:t> y haremos la siguiente serie de pasos para realizar una limpieza y </a:t>
            </a:r>
            <a:r>
              <a:rPr lang="es-ES" sz="1600" dirty="0" err="1">
                <a:latin typeface="+mj-lt"/>
              </a:rPr>
              <a:t>tokenizacion</a:t>
            </a:r>
            <a:endParaRPr lang="es-ES" sz="1100" dirty="0">
              <a:latin typeface="+mj-lt"/>
            </a:endParaRPr>
          </a:p>
        </p:txBody>
      </p:sp>
      <p:sp>
        <p:nvSpPr>
          <p:cNvPr id="7" name="Rectángulo 6"/>
          <p:cNvSpPr/>
          <p:nvPr/>
        </p:nvSpPr>
        <p:spPr>
          <a:xfrm>
            <a:off x="368081" y="2221673"/>
            <a:ext cx="11385153" cy="1323439"/>
          </a:xfrm>
          <a:prstGeom prst="rect">
            <a:avLst/>
          </a:prstGeom>
        </p:spPr>
        <p:txBody>
          <a:bodyPr wrap="square">
            <a:spAutoFit/>
          </a:bodyPr>
          <a:lstStyle/>
          <a:p>
            <a:r>
              <a:rPr lang="es-ES" sz="1600" dirty="0">
                <a:latin typeface="+mj-lt"/>
              </a:rPr>
              <a:t>Para el análisis de sentimientos consideramos a la clasificación de tweets como Positivos y Negativos, es por ello que crearemos un nuevo </a:t>
            </a:r>
            <a:r>
              <a:rPr lang="es-ES" sz="1600" dirty="0" err="1">
                <a:latin typeface="+mj-lt"/>
              </a:rPr>
              <a:t>dataframe</a:t>
            </a:r>
            <a:r>
              <a:rPr lang="es-ES" sz="1600" dirty="0">
                <a:latin typeface="+mj-lt"/>
              </a:rPr>
              <a:t> con esos datos y se hará lo siguiente:</a:t>
            </a:r>
          </a:p>
          <a:p>
            <a:pPr marL="171450" indent="-171450">
              <a:buFont typeface="Arial" panose="020B0604020202020204" pitchFamily="34" charset="0"/>
              <a:buChar char="•"/>
            </a:pPr>
            <a:r>
              <a:rPr lang="es-ES" sz="1200" dirty="0"/>
              <a:t>Se hará limpieza de caracteres especiales usando </a:t>
            </a:r>
            <a:r>
              <a:rPr lang="es-ES" sz="1200" dirty="0" err="1"/>
              <a:t>str.replace</a:t>
            </a:r>
            <a:r>
              <a:rPr lang="es-ES" sz="1200" dirty="0"/>
              <a:t> y </a:t>
            </a:r>
            <a:r>
              <a:rPr lang="es-ES" sz="1200" dirty="0" err="1"/>
              <a:t>pasandole</a:t>
            </a:r>
            <a:r>
              <a:rPr lang="es-ES" sz="1200" dirty="0"/>
              <a:t> como </a:t>
            </a:r>
            <a:r>
              <a:rPr lang="es-ES" sz="1200" dirty="0" err="1"/>
              <a:t>parametros</a:t>
            </a:r>
            <a:r>
              <a:rPr lang="es-ES" sz="1200" dirty="0"/>
              <a:t> la expresión regular y el valor a cambiar (puede ser en </a:t>
            </a:r>
            <a:r>
              <a:rPr lang="es-ES" sz="1200" dirty="0" err="1"/>
              <a:t>viseversa</a:t>
            </a:r>
            <a:r>
              <a:rPr lang="es-ES" sz="1200" dirty="0"/>
              <a:t>)</a:t>
            </a:r>
          </a:p>
          <a:p>
            <a:pPr marL="171450" indent="-171450">
              <a:buFont typeface="Arial" panose="020B0604020202020204" pitchFamily="34" charset="0"/>
              <a:buChar char="•"/>
            </a:pPr>
            <a:r>
              <a:rPr lang="es-ES" sz="1200" dirty="0"/>
              <a:t>Se aplicará una función lambda para eliminar palabras cortas o monosílabas incluyendo </a:t>
            </a:r>
            <a:r>
              <a:rPr lang="es-ES" sz="1200" dirty="0" err="1"/>
              <a:t>stopwords</a:t>
            </a:r>
            <a:endParaRPr lang="es-ES" sz="1200" dirty="0"/>
          </a:p>
          <a:p>
            <a:pPr marL="171450" indent="-171450">
              <a:buFont typeface="Arial" panose="020B0604020202020204" pitchFamily="34" charset="0"/>
              <a:buChar char="•"/>
            </a:pPr>
            <a:r>
              <a:rPr lang="es-ES" sz="1200" dirty="0"/>
              <a:t>Se aplicará una función lambda para </a:t>
            </a:r>
            <a:r>
              <a:rPr lang="es-ES" sz="1200" dirty="0" err="1"/>
              <a:t>tokenizar</a:t>
            </a:r>
            <a:r>
              <a:rPr lang="es-ES" sz="1200" dirty="0"/>
              <a:t> el tweet (separar un </a:t>
            </a:r>
            <a:r>
              <a:rPr lang="es-ES" sz="1200" dirty="0" err="1"/>
              <a:t>string</a:t>
            </a:r>
            <a:r>
              <a:rPr lang="es-ES" sz="1200" dirty="0"/>
              <a:t> en </a:t>
            </a:r>
            <a:r>
              <a:rPr lang="es-ES" sz="1200" dirty="0" err="1"/>
              <a:t>substrings</a:t>
            </a:r>
            <a:r>
              <a:rPr lang="es-ES" sz="1200" dirty="0"/>
              <a:t>)</a:t>
            </a:r>
            <a:endParaRPr lang="es-PE" sz="1200" dirty="0"/>
          </a:p>
          <a:p>
            <a:endParaRPr lang="es-PE" sz="1200" dirty="0">
              <a:latin typeface="+mj-lt"/>
            </a:endParaRPr>
          </a:p>
        </p:txBody>
      </p:sp>
      <p:pic>
        <p:nvPicPr>
          <p:cNvPr id="8" name="Imagen 7"/>
          <p:cNvPicPr>
            <a:picLocks noChangeAspect="1"/>
          </p:cNvPicPr>
          <p:nvPr/>
        </p:nvPicPr>
        <p:blipFill rotWithShape="1">
          <a:blip r:embed="rId3"/>
          <a:srcRect l="17904" t="20339" r="35265" b="64139"/>
          <a:stretch/>
        </p:blipFill>
        <p:spPr>
          <a:xfrm>
            <a:off x="3084513" y="1006346"/>
            <a:ext cx="4916487" cy="916634"/>
          </a:xfrm>
          <a:prstGeom prst="rect">
            <a:avLst/>
          </a:prstGeom>
        </p:spPr>
      </p:pic>
      <p:sp>
        <p:nvSpPr>
          <p:cNvPr id="10" name="Rectángulo 9"/>
          <p:cNvSpPr/>
          <p:nvPr/>
        </p:nvSpPr>
        <p:spPr>
          <a:xfrm>
            <a:off x="368081" y="3683612"/>
            <a:ext cx="11256652" cy="523220"/>
          </a:xfrm>
          <a:prstGeom prst="rect">
            <a:avLst/>
          </a:prstGeom>
        </p:spPr>
        <p:txBody>
          <a:bodyPr wrap="square">
            <a:spAutoFit/>
          </a:bodyPr>
          <a:lstStyle/>
          <a:p>
            <a:r>
              <a:rPr lang="es-ES" sz="1400" b="1" i="1" dirty="0">
                <a:solidFill>
                  <a:srgbClr val="24292E"/>
                </a:solidFill>
                <a:latin typeface="+mj-lt"/>
              </a:rPr>
              <a:t>NOTA: Una función lambda es una función X que se define sin nombre y que realizará ciertas acciones, normalmente se usa para aplicar una función a un </a:t>
            </a:r>
            <a:r>
              <a:rPr lang="es-ES" sz="1400" b="1" i="1" dirty="0" err="1">
                <a:solidFill>
                  <a:srgbClr val="24292E"/>
                </a:solidFill>
                <a:latin typeface="+mj-lt"/>
              </a:rPr>
              <a:t>dataframe</a:t>
            </a:r>
            <a:endParaRPr lang="es-PE" sz="1400" b="1" dirty="0">
              <a:latin typeface="+mj-lt"/>
            </a:endParaRPr>
          </a:p>
        </p:txBody>
      </p:sp>
      <p:pic>
        <p:nvPicPr>
          <p:cNvPr id="15" name="Imagen 14"/>
          <p:cNvPicPr>
            <a:picLocks noChangeAspect="1"/>
          </p:cNvPicPr>
          <p:nvPr/>
        </p:nvPicPr>
        <p:blipFill>
          <a:blip r:embed="rId4"/>
          <a:stretch>
            <a:fillRect/>
          </a:stretch>
        </p:blipFill>
        <p:spPr>
          <a:xfrm>
            <a:off x="2785663" y="4345332"/>
            <a:ext cx="5144099" cy="2100835"/>
          </a:xfrm>
          <a:prstGeom prst="rect">
            <a:avLst/>
          </a:prstGeom>
        </p:spPr>
      </p:pic>
    </p:spTree>
    <p:extLst>
      <p:ext uri="{BB962C8B-B14F-4D97-AF65-F5344CB8AC3E}">
        <p14:creationId xmlns:p14="http://schemas.microsoft.com/office/powerpoint/2010/main" val="337786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34214" y="395398"/>
            <a:ext cx="11359001" cy="1938992"/>
          </a:xfrm>
          <a:prstGeom prst="rect">
            <a:avLst/>
          </a:prstGeom>
        </p:spPr>
        <p:txBody>
          <a:bodyPr wrap="square">
            <a:spAutoFit/>
          </a:bodyPr>
          <a:lstStyle/>
          <a:p>
            <a:r>
              <a:rPr lang="es-ES" dirty="0">
                <a:latin typeface="+mj-lt"/>
              </a:rPr>
              <a:t>Una vez terminada las especificaciones para la limpieza de datos, aplicaremos ingeniería de características o </a:t>
            </a:r>
            <a:r>
              <a:rPr lang="es-ES" dirty="0" err="1">
                <a:latin typeface="+mj-lt"/>
              </a:rPr>
              <a:t>Feature</a:t>
            </a:r>
            <a:r>
              <a:rPr lang="es-ES" dirty="0">
                <a:latin typeface="+mj-lt"/>
              </a:rPr>
              <a:t> </a:t>
            </a:r>
            <a:r>
              <a:rPr lang="es-ES" dirty="0" err="1">
                <a:latin typeface="+mj-lt"/>
              </a:rPr>
              <a:t>Engineering</a:t>
            </a:r>
            <a:r>
              <a:rPr lang="es-ES" dirty="0">
                <a:latin typeface="+mj-lt"/>
              </a:rPr>
              <a:t>, que es un proceso donde se busca generar nuevas características que pueden servir para el análisis de la data, en este caso hemos decidido generar las siguientes características:</a:t>
            </a:r>
          </a:p>
          <a:p>
            <a:endParaRPr lang="es-ES" dirty="0">
              <a:latin typeface="+mj-lt"/>
            </a:endParaRPr>
          </a:p>
          <a:p>
            <a:r>
              <a:rPr lang="es-ES" sz="1200" dirty="0"/>
              <a:t>En análisis de sentimientos consideraremos las siguientes características adicionales: </a:t>
            </a:r>
            <a:r>
              <a:rPr lang="es-ES" sz="1200" b="1" dirty="0"/>
              <a:t>Tamaño de la cadena</a:t>
            </a:r>
            <a:r>
              <a:rPr lang="es-ES" sz="1200" dirty="0"/>
              <a:t> </a:t>
            </a:r>
            <a:r>
              <a:rPr lang="es-ES" sz="1200" b="1" dirty="0"/>
              <a:t>Cantidad de palabras largas en la cadena</a:t>
            </a:r>
            <a:r>
              <a:rPr lang="es-ES" sz="1200" dirty="0"/>
              <a:t> </a:t>
            </a:r>
            <a:r>
              <a:rPr lang="es-ES" sz="1200" b="1" dirty="0"/>
              <a:t>Cantidad de palabras cortas en la cadena.</a:t>
            </a:r>
            <a:r>
              <a:rPr lang="es-ES" sz="1200" dirty="0"/>
              <a:t> Otra característica también es la ponderación o porcentaje de sentimiento en el tweet dado por los signos de puntuación </a:t>
            </a:r>
            <a:r>
              <a:rPr lang="es-ES" sz="1200" b="1" dirty="0" err="1"/>
              <a:t>Punctuation</a:t>
            </a:r>
            <a:r>
              <a:rPr lang="es-ES" sz="1200" dirty="0"/>
              <a:t> hace referencia a dicha ponderación. Otra característica también es si algún tweet invoca a alguna pagina web, de tal manera que dicha web tenga alguna relación con el tema estudiado por el caso </a:t>
            </a:r>
            <a:r>
              <a:rPr lang="es-ES" sz="1200" b="1" dirty="0" err="1"/>
              <a:t>Website</a:t>
            </a:r>
            <a:r>
              <a:rPr lang="es-ES" sz="1200" dirty="0"/>
              <a:t> hace referencia a dicho descubrimiento</a:t>
            </a:r>
            <a:endParaRPr lang="es-ES" sz="1200" dirty="0">
              <a:latin typeface="+mj-lt"/>
            </a:endParaRPr>
          </a:p>
        </p:txBody>
      </p:sp>
      <p:pic>
        <p:nvPicPr>
          <p:cNvPr id="4" name="Imagen 3"/>
          <p:cNvPicPr>
            <a:picLocks noChangeAspect="1"/>
          </p:cNvPicPr>
          <p:nvPr/>
        </p:nvPicPr>
        <p:blipFill>
          <a:blip r:embed="rId3"/>
          <a:stretch>
            <a:fillRect/>
          </a:stretch>
        </p:blipFill>
        <p:spPr>
          <a:xfrm>
            <a:off x="2876794" y="2556472"/>
            <a:ext cx="6273840" cy="3477971"/>
          </a:xfrm>
          <a:prstGeom prst="rect">
            <a:avLst/>
          </a:prstGeom>
        </p:spPr>
      </p:pic>
    </p:spTree>
    <p:extLst>
      <p:ext uri="{BB962C8B-B14F-4D97-AF65-F5344CB8AC3E}">
        <p14:creationId xmlns:p14="http://schemas.microsoft.com/office/powerpoint/2010/main" val="562413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EE0B-C449-4FBC-BDAA-13B739A40EFD}"/>
              </a:ext>
            </a:extLst>
          </p:cNvPr>
          <p:cNvSpPr>
            <a:spLocks noGrp="1"/>
          </p:cNvSpPr>
          <p:nvPr>
            <p:ph type="title"/>
          </p:nvPr>
        </p:nvSpPr>
        <p:spPr/>
        <p:txBody>
          <a:bodyPr/>
          <a:lstStyle/>
          <a:p>
            <a:r>
              <a:rPr lang="es-ES" dirty="0"/>
              <a:t>MODELO: SVM</a:t>
            </a:r>
            <a:endParaRPr lang="es-PE" dirty="0"/>
          </a:p>
        </p:txBody>
      </p:sp>
      <p:sp>
        <p:nvSpPr>
          <p:cNvPr id="3" name="Content Placeholder 2">
            <a:extLst>
              <a:ext uri="{FF2B5EF4-FFF2-40B4-BE49-F238E27FC236}">
                <a16:creationId xmlns:a16="http://schemas.microsoft.com/office/drawing/2014/main" id="{2AA3A678-44E2-46DC-A018-54BCD0DBDA55}"/>
              </a:ext>
            </a:extLst>
          </p:cNvPr>
          <p:cNvSpPr>
            <a:spLocks noGrp="1"/>
          </p:cNvSpPr>
          <p:nvPr>
            <p:ph idx="1"/>
          </p:nvPr>
        </p:nvSpPr>
        <p:spPr>
          <a:xfrm>
            <a:off x="838200" y="1690688"/>
            <a:ext cx="10515600" cy="2435290"/>
          </a:xfrm>
        </p:spPr>
        <p:txBody>
          <a:bodyPr>
            <a:normAutofit/>
          </a:bodyPr>
          <a:lstStyle/>
          <a:p>
            <a:pPr marL="0" indent="0" algn="just">
              <a:buNone/>
            </a:pPr>
            <a:r>
              <a:rPr lang="es-ES" dirty="0"/>
              <a:t>El </a:t>
            </a:r>
            <a:r>
              <a:rPr lang="es-ES" dirty="0" err="1"/>
              <a:t>Support</a:t>
            </a:r>
            <a:r>
              <a:rPr lang="es-ES" dirty="0"/>
              <a:t> Vector </a:t>
            </a:r>
            <a:r>
              <a:rPr lang="es-ES" dirty="0" err="1"/>
              <a:t>Classifier</a:t>
            </a:r>
            <a:r>
              <a:rPr lang="es-ES" dirty="0"/>
              <a:t> descrito en los apartados anteriores consigue buenos resultados cuando el límite de separación entre clases es aproximadamente lineal. Si no lo es, su capacidad decae drásticamente. Una estrategia para enfrentarse a escenarios en los que la separación de los grupos es de tipo no lineal consiste en expandir las dimensiones del espacio original.</a:t>
            </a:r>
            <a:endParaRPr lang="es-PE" dirty="0"/>
          </a:p>
        </p:txBody>
      </p:sp>
      <p:pic>
        <p:nvPicPr>
          <p:cNvPr id="1026" name="Picture 2" descr="CSV">
            <a:extLst>
              <a:ext uri="{FF2B5EF4-FFF2-40B4-BE49-F238E27FC236}">
                <a16:creationId xmlns:a16="http://schemas.microsoft.com/office/drawing/2014/main" id="{8EA9A24D-84DE-4F18-A794-76401DB529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3748915"/>
            <a:ext cx="4538870" cy="2836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287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5447-60B8-423C-8644-3DFC9A5E5DDA}"/>
              </a:ext>
            </a:extLst>
          </p:cNvPr>
          <p:cNvSpPr>
            <a:spLocks noGrp="1"/>
          </p:cNvSpPr>
          <p:nvPr>
            <p:ph type="title"/>
          </p:nvPr>
        </p:nvSpPr>
        <p:spPr/>
        <p:txBody>
          <a:bodyPr/>
          <a:lstStyle/>
          <a:p>
            <a:r>
              <a:rPr lang="es-ES" dirty="0"/>
              <a:t>INTRODUCCIÓN</a:t>
            </a:r>
            <a:endParaRPr lang="es-PE" dirty="0"/>
          </a:p>
        </p:txBody>
      </p:sp>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A14B0-954C-446C-A815-BC4736618B2C}"/>
              </a:ext>
            </a:extLst>
          </p:cNvPr>
          <p:cNvSpPr txBox="1"/>
          <p:nvPr/>
        </p:nvSpPr>
        <p:spPr>
          <a:xfrm>
            <a:off x="838200" y="1862097"/>
            <a:ext cx="10785049" cy="3693319"/>
          </a:xfrm>
          <a:prstGeom prst="rect">
            <a:avLst/>
          </a:prstGeom>
          <a:noFill/>
        </p:spPr>
        <p:txBody>
          <a:bodyPr wrap="square">
            <a:spAutoFit/>
          </a:bodyPr>
          <a:lstStyle/>
          <a:p>
            <a:r>
              <a:rPr lang="es-ES" b="1" u="sng" dirty="0"/>
              <a:t>CASO DE ESTUDIO: VACUNA CONTRA EL COVID </a:t>
            </a:r>
          </a:p>
          <a:p>
            <a:endParaRPr lang="es-ES" dirty="0"/>
          </a:p>
          <a:p>
            <a:r>
              <a:rPr lang="es-ES" dirty="0"/>
              <a:t>El día 11 de Agosto del 2020, el presidente de la Federación Rusa, Vladímir Putin, declaro a la prensa mundial que Rusia ya tiene una vacuna aprobada y registrada contra el coronavirus, el cual fue desarrollado por el Instituto Gamaleya y fue registrada después de dos meses de ensayos en humanos. Dado el caso, en redes sociales, a nivel mundial, se vino criticando o aplaudiendo dicho logro por parte de Rusia y su presidente. A demás declaran que por una parte es poco confiable, hay muchas dudas y descubrimientos por hacer, mientras que muchos países en el mundo están decididos a comprarle a Rusia dichas vacunas en el menor tiempo posible, ya que actualmente se están produciendo en masa.</a:t>
            </a:r>
          </a:p>
          <a:p>
            <a:r>
              <a:rPr lang="es-ES" dirty="0"/>
              <a:t>Como analistas de datos, queremos determinar que tan confiable puede ser esta vacuna, y cuantos prefieren no opinar o estar en contra de dicha vacuna, para ello nos basaremos en los comentarios que se realicen dentro de la red social Twitter, la cual es una gran fuente de datos para poder extraer dicha información, y a su vez, nos permitirá hacer una exploración del ciclo de vida de un proyecto de ciencia de datos.</a:t>
            </a:r>
            <a:endParaRPr lang="es-PE" dirty="0"/>
          </a:p>
        </p:txBody>
      </p:sp>
    </p:spTree>
    <p:extLst>
      <p:ext uri="{BB962C8B-B14F-4D97-AF65-F5344CB8AC3E}">
        <p14:creationId xmlns:p14="http://schemas.microsoft.com/office/powerpoint/2010/main" val="2288232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DB0D09-0F9D-417D-8C67-6A325151873F}"/>
              </a:ext>
            </a:extLst>
          </p:cNvPr>
          <p:cNvPicPr>
            <a:picLocks noChangeAspect="1"/>
          </p:cNvPicPr>
          <p:nvPr/>
        </p:nvPicPr>
        <p:blipFill>
          <a:blip r:embed="rId2"/>
          <a:stretch>
            <a:fillRect/>
          </a:stretch>
        </p:blipFill>
        <p:spPr>
          <a:xfrm>
            <a:off x="782914" y="1330554"/>
            <a:ext cx="10626171" cy="4196891"/>
          </a:xfrm>
          <a:prstGeom prst="rect">
            <a:avLst/>
          </a:prstGeom>
        </p:spPr>
      </p:pic>
    </p:spTree>
    <p:extLst>
      <p:ext uri="{BB962C8B-B14F-4D97-AF65-F5344CB8AC3E}">
        <p14:creationId xmlns:p14="http://schemas.microsoft.com/office/powerpoint/2010/main" val="4248110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6B02-4C28-456C-B5C7-AA6D00445CD7}"/>
              </a:ext>
            </a:extLst>
          </p:cNvPr>
          <p:cNvSpPr>
            <a:spLocks noGrp="1"/>
          </p:cNvSpPr>
          <p:nvPr>
            <p:ph type="title"/>
          </p:nvPr>
        </p:nvSpPr>
        <p:spPr>
          <a:xfrm>
            <a:off x="838200" y="220015"/>
            <a:ext cx="10515600" cy="1325563"/>
          </a:xfrm>
        </p:spPr>
        <p:txBody>
          <a:bodyPr/>
          <a:lstStyle/>
          <a:p>
            <a:r>
              <a:rPr lang="es-ES" dirty="0"/>
              <a:t>MODELO: K-</a:t>
            </a:r>
            <a:r>
              <a:rPr lang="es-ES" dirty="0" err="1"/>
              <a:t>Means</a:t>
            </a:r>
            <a:endParaRPr lang="es-PE" dirty="0"/>
          </a:p>
        </p:txBody>
      </p:sp>
      <p:sp>
        <p:nvSpPr>
          <p:cNvPr id="5" name="TextBox 4">
            <a:extLst>
              <a:ext uri="{FF2B5EF4-FFF2-40B4-BE49-F238E27FC236}">
                <a16:creationId xmlns:a16="http://schemas.microsoft.com/office/drawing/2014/main" id="{5342C3EC-B02B-4DFC-8968-1803A80AD5AC}"/>
              </a:ext>
            </a:extLst>
          </p:cNvPr>
          <p:cNvSpPr txBox="1"/>
          <p:nvPr/>
        </p:nvSpPr>
        <p:spPr>
          <a:xfrm>
            <a:off x="1501220" y="1417310"/>
            <a:ext cx="9852580" cy="3139321"/>
          </a:xfrm>
          <a:prstGeom prst="rect">
            <a:avLst/>
          </a:prstGeom>
          <a:noFill/>
        </p:spPr>
        <p:txBody>
          <a:bodyPr wrap="square">
            <a:spAutoFit/>
          </a:bodyPr>
          <a:lstStyle/>
          <a:p>
            <a:r>
              <a:rPr lang="es-ES" dirty="0"/>
              <a:t>El algoritmo consta de tres pasos:</a:t>
            </a:r>
          </a:p>
          <a:p>
            <a:endParaRPr lang="es-ES" dirty="0"/>
          </a:p>
          <a:p>
            <a:r>
              <a:rPr lang="es-ES" dirty="0"/>
              <a:t>1. Inicialización: una vez escogido el número de grupos, k, se establecen k centroides en el espacio de los datos, por ejemplo, escogiéndolos aleatoriamente.</a:t>
            </a:r>
          </a:p>
          <a:p>
            <a:r>
              <a:rPr lang="es-ES" dirty="0"/>
              <a:t>1. Asignación objetos a los centroides: cada objeto de los datos es asignado a su centroide más cercano.</a:t>
            </a:r>
          </a:p>
          <a:p>
            <a:r>
              <a:rPr lang="es-ES" dirty="0"/>
              <a:t>3. Actualización centroides: se actualiza la posición del centroide de cada grupo tomando como nuevo   centroide la posición del promedio de los objetos pertenecientes a dicho grupo. Se repiten los pasos 2 y 3 hasta que los centroides no se mueven, o se mueven por debajo de una distancia umbral en cada paso.</a:t>
            </a:r>
          </a:p>
          <a:p>
            <a:r>
              <a:rPr lang="es-ES" dirty="0"/>
              <a:t>El algoritmo k-</a:t>
            </a:r>
            <a:r>
              <a:rPr lang="es-ES" dirty="0" err="1"/>
              <a:t>means</a:t>
            </a:r>
            <a:r>
              <a:rPr lang="es-ES" dirty="0"/>
              <a:t> resuelve un problema de optimización, siendo la función a optimizar (minimizar) la suma de las distancias cuadráticas de cada objeto al centroide de su cluster.</a:t>
            </a:r>
            <a:endParaRPr lang="es-PE" dirty="0"/>
          </a:p>
        </p:txBody>
      </p:sp>
      <p:pic>
        <p:nvPicPr>
          <p:cNvPr id="2050" name="Picture 2" descr="CSV">
            <a:extLst>
              <a:ext uri="{FF2B5EF4-FFF2-40B4-BE49-F238E27FC236}">
                <a16:creationId xmlns:a16="http://schemas.microsoft.com/office/drawing/2014/main" id="{7FEC4DD4-9BB1-41FD-92AA-F9A1FC09B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670" y="4579646"/>
            <a:ext cx="4100660" cy="205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921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119DEF-D839-4136-A2F3-10660E46C18D}"/>
              </a:ext>
            </a:extLst>
          </p:cNvPr>
          <p:cNvPicPr>
            <a:picLocks noChangeAspect="1"/>
          </p:cNvPicPr>
          <p:nvPr/>
        </p:nvPicPr>
        <p:blipFill>
          <a:blip r:embed="rId2"/>
          <a:stretch>
            <a:fillRect/>
          </a:stretch>
        </p:blipFill>
        <p:spPr>
          <a:xfrm>
            <a:off x="417823" y="757237"/>
            <a:ext cx="11601450" cy="5343525"/>
          </a:xfrm>
          <a:prstGeom prst="rect">
            <a:avLst/>
          </a:prstGeom>
        </p:spPr>
      </p:pic>
    </p:spTree>
    <p:extLst>
      <p:ext uri="{BB962C8B-B14F-4D97-AF65-F5344CB8AC3E}">
        <p14:creationId xmlns:p14="http://schemas.microsoft.com/office/powerpoint/2010/main" val="2165249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0156-AAB3-4B5A-80D8-16043C1E8A0F}"/>
              </a:ext>
            </a:extLst>
          </p:cNvPr>
          <p:cNvSpPr>
            <a:spLocks noGrp="1"/>
          </p:cNvSpPr>
          <p:nvPr>
            <p:ph type="title"/>
          </p:nvPr>
        </p:nvSpPr>
        <p:spPr/>
        <p:txBody>
          <a:bodyPr/>
          <a:lstStyle/>
          <a:p>
            <a:r>
              <a:rPr lang="es-ES" dirty="0"/>
              <a:t>MODELO: ARBOL DE REGRESIONES</a:t>
            </a:r>
            <a:endParaRPr lang="es-PE" dirty="0"/>
          </a:p>
        </p:txBody>
      </p:sp>
      <p:sp>
        <p:nvSpPr>
          <p:cNvPr id="5" name="TextBox 4">
            <a:extLst>
              <a:ext uri="{FF2B5EF4-FFF2-40B4-BE49-F238E27FC236}">
                <a16:creationId xmlns:a16="http://schemas.microsoft.com/office/drawing/2014/main" id="{11261E5C-995F-4CDF-87B2-AC1B1FD4A3B1}"/>
              </a:ext>
            </a:extLst>
          </p:cNvPr>
          <p:cNvSpPr txBox="1"/>
          <p:nvPr/>
        </p:nvSpPr>
        <p:spPr>
          <a:xfrm>
            <a:off x="539685" y="2227531"/>
            <a:ext cx="7369404" cy="3139321"/>
          </a:xfrm>
          <a:prstGeom prst="rect">
            <a:avLst/>
          </a:prstGeom>
          <a:noFill/>
        </p:spPr>
        <p:txBody>
          <a:bodyPr wrap="square">
            <a:spAutoFit/>
          </a:bodyPr>
          <a:lstStyle/>
          <a:p>
            <a:pPr algn="l"/>
            <a:r>
              <a:rPr lang="es-ES" b="0" i="0" dirty="0">
                <a:solidFill>
                  <a:srgbClr val="24292E"/>
                </a:solidFill>
                <a:effectLst/>
                <a:latin typeface="-apple-system"/>
              </a:rPr>
              <a:t>Los pasos para realizar la partición del espacio son:</a:t>
            </a:r>
          </a:p>
          <a:p>
            <a:pPr lvl="1">
              <a:buFont typeface="+mj-lt"/>
              <a:buAutoNum type="arabicPeriod"/>
            </a:pPr>
            <a:r>
              <a:rPr lang="es-ES" b="0" i="0" dirty="0">
                <a:solidFill>
                  <a:srgbClr val="24292E"/>
                </a:solidFill>
                <a:effectLst/>
                <a:latin typeface="-apple-system"/>
              </a:rPr>
              <a:t>Dado un conjunto de covariables (características), encontrar la covariable que permita predecir mejor la variable respuesta.</a:t>
            </a:r>
          </a:p>
          <a:p>
            <a:pPr lvl="1">
              <a:buFont typeface="+mj-lt"/>
              <a:buAutoNum type="arabicPeriod"/>
            </a:pPr>
            <a:r>
              <a:rPr lang="es-ES" b="0" i="0" dirty="0">
                <a:solidFill>
                  <a:srgbClr val="24292E"/>
                </a:solidFill>
                <a:effectLst/>
                <a:latin typeface="-apple-system"/>
              </a:rPr>
              <a:t>Encontrar el punto de corte sobre esa covariable que permita predecir mejor la variable respuesta.</a:t>
            </a:r>
          </a:p>
          <a:p>
            <a:pPr lvl="1">
              <a:buFont typeface="+mj-lt"/>
              <a:buAutoNum type="arabicPeriod"/>
            </a:pPr>
            <a:r>
              <a:rPr lang="es-ES" b="0" i="0" dirty="0">
                <a:solidFill>
                  <a:srgbClr val="24292E"/>
                </a:solidFill>
                <a:effectLst/>
                <a:latin typeface="-apple-system"/>
              </a:rPr>
              <a:t>Repetir los pasos anteriores hasta que se alcance el criterio de parada.</a:t>
            </a:r>
          </a:p>
          <a:p>
            <a:pPr algn="l"/>
            <a:r>
              <a:rPr lang="es-ES" b="0" i="0" dirty="0">
                <a:solidFill>
                  <a:srgbClr val="24292E"/>
                </a:solidFill>
                <a:effectLst/>
                <a:latin typeface="-apple-system"/>
              </a:rPr>
              <a:t>Algunas de las ventajas de los árboles de regresión son:</a:t>
            </a:r>
          </a:p>
          <a:p>
            <a:pPr lvl="1">
              <a:buFont typeface="Arial" panose="020B0604020202020204" pitchFamily="34" charset="0"/>
              <a:buChar char="•"/>
            </a:pPr>
            <a:r>
              <a:rPr lang="es-ES" b="0" i="0" dirty="0">
                <a:solidFill>
                  <a:srgbClr val="24292E"/>
                </a:solidFill>
                <a:effectLst/>
                <a:latin typeface="-apple-system"/>
              </a:rPr>
              <a:t>Fácil de entender e interpretar.</a:t>
            </a:r>
          </a:p>
          <a:p>
            <a:pPr lvl="1">
              <a:buFont typeface="Arial" panose="020B0604020202020204" pitchFamily="34" charset="0"/>
              <a:buChar char="•"/>
            </a:pPr>
            <a:r>
              <a:rPr lang="es-ES" b="0" i="0" dirty="0">
                <a:solidFill>
                  <a:srgbClr val="24292E"/>
                </a:solidFill>
                <a:effectLst/>
                <a:latin typeface="-apple-system"/>
              </a:rPr>
              <a:t>Requiere poca preparación de los datos.</a:t>
            </a:r>
          </a:p>
          <a:p>
            <a:pPr lvl="1">
              <a:buFont typeface="Arial" panose="020B0604020202020204" pitchFamily="34" charset="0"/>
              <a:buChar char="•"/>
            </a:pPr>
            <a:r>
              <a:rPr lang="es-ES" b="0" i="0" dirty="0">
                <a:solidFill>
                  <a:srgbClr val="24292E"/>
                </a:solidFill>
                <a:effectLst/>
                <a:latin typeface="-apple-system"/>
              </a:rPr>
              <a:t>Las covariables pueden ser cualitativas o cuantitativas.</a:t>
            </a:r>
          </a:p>
          <a:p>
            <a:pPr lvl="1">
              <a:buFont typeface="Arial" panose="020B0604020202020204" pitchFamily="34" charset="0"/>
              <a:buChar char="•"/>
            </a:pPr>
            <a:r>
              <a:rPr lang="es-ES" b="0" i="0" dirty="0">
                <a:solidFill>
                  <a:srgbClr val="24292E"/>
                </a:solidFill>
                <a:effectLst/>
                <a:latin typeface="-apple-system"/>
              </a:rPr>
              <a:t>No exige supuestos distribucional</a:t>
            </a:r>
          </a:p>
        </p:txBody>
      </p:sp>
      <p:pic>
        <p:nvPicPr>
          <p:cNvPr id="3074" name="Picture 2" descr="cart">
            <a:extLst>
              <a:ext uri="{FF2B5EF4-FFF2-40B4-BE49-F238E27FC236}">
                <a16:creationId xmlns:a16="http://schemas.microsoft.com/office/drawing/2014/main" id="{841355B2-6FB9-44A4-8CCF-06C2B0043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121"/>
          <a:stretch/>
        </p:blipFill>
        <p:spPr bwMode="auto">
          <a:xfrm>
            <a:off x="8094140" y="1454041"/>
            <a:ext cx="3972170" cy="4560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850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D6E51D-178B-4383-8D05-6FB540165227}"/>
              </a:ext>
            </a:extLst>
          </p:cNvPr>
          <p:cNvPicPr>
            <a:picLocks noChangeAspect="1"/>
          </p:cNvPicPr>
          <p:nvPr/>
        </p:nvPicPr>
        <p:blipFill>
          <a:blip r:embed="rId2"/>
          <a:stretch>
            <a:fillRect/>
          </a:stretch>
        </p:blipFill>
        <p:spPr>
          <a:xfrm>
            <a:off x="2696701" y="250220"/>
            <a:ext cx="6798598" cy="6357559"/>
          </a:xfrm>
          <a:prstGeom prst="rect">
            <a:avLst/>
          </a:prstGeom>
        </p:spPr>
      </p:pic>
    </p:spTree>
    <p:extLst>
      <p:ext uri="{BB962C8B-B14F-4D97-AF65-F5344CB8AC3E}">
        <p14:creationId xmlns:p14="http://schemas.microsoft.com/office/powerpoint/2010/main" val="200512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8DA8-006B-4508-9ACA-66974D99D285}"/>
              </a:ext>
            </a:extLst>
          </p:cNvPr>
          <p:cNvSpPr>
            <a:spLocks noGrp="1"/>
          </p:cNvSpPr>
          <p:nvPr>
            <p:ph type="title"/>
          </p:nvPr>
        </p:nvSpPr>
        <p:spPr/>
        <p:txBody>
          <a:bodyPr/>
          <a:lstStyle/>
          <a:p>
            <a:r>
              <a:rPr lang="es-ES" dirty="0"/>
              <a:t>MODELO NAIVE BAYES</a:t>
            </a:r>
            <a:endParaRPr lang="es-PE" dirty="0"/>
          </a:p>
        </p:txBody>
      </p:sp>
      <p:sp>
        <p:nvSpPr>
          <p:cNvPr id="3" name="Content Placeholder 2">
            <a:extLst>
              <a:ext uri="{FF2B5EF4-FFF2-40B4-BE49-F238E27FC236}">
                <a16:creationId xmlns:a16="http://schemas.microsoft.com/office/drawing/2014/main" id="{3239AACC-A843-4694-9E09-BA40D88B3D82}"/>
              </a:ext>
            </a:extLst>
          </p:cNvPr>
          <p:cNvSpPr>
            <a:spLocks noGrp="1"/>
          </p:cNvSpPr>
          <p:nvPr>
            <p:ph idx="1"/>
          </p:nvPr>
        </p:nvSpPr>
        <p:spPr/>
        <p:txBody>
          <a:bodyPr>
            <a:normAutofit fontScale="92500" lnSpcReduction="10000"/>
          </a:bodyPr>
          <a:lstStyle/>
          <a:p>
            <a:pPr algn="l"/>
            <a:r>
              <a:rPr lang="es-ES" b="0" i="0" dirty="0" err="1">
                <a:solidFill>
                  <a:srgbClr val="24292E"/>
                </a:solidFill>
                <a:effectLst/>
                <a:latin typeface="-apple-system"/>
              </a:rPr>
              <a:t>Naïve</a:t>
            </a:r>
            <a:r>
              <a:rPr lang="es-ES" b="0" i="0" dirty="0">
                <a:solidFill>
                  <a:srgbClr val="24292E"/>
                </a:solidFill>
                <a:effectLst/>
                <a:latin typeface="-apple-system"/>
              </a:rPr>
              <a:t> Bayes o el Ingenuo Bayes es uno de los algoritmos más simples y poderosos para la clasificación basado en el Teorema de Bayes con una suposición de independencia entre los predictores. Naive Bayes es fácil de construir y particularmente útil para conjuntos de datos muy grandes.</a:t>
            </a:r>
          </a:p>
          <a:p>
            <a:pPr algn="l"/>
            <a:r>
              <a:rPr lang="es-ES" b="0" i="0" dirty="0">
                <a:solidFill>
                  <a:srgbClr val="24292E"/>
                </a:solidFill>
                <a:effectLst/>
                <a:latin typeface="-apple-system"/>
              </a:rPr>
              <a:t>El clasificador Naive Bayes asume que el efecto de una característica particular en una clase es independiente de otras características. Por ejemplo, un solicitante de préstamo es deseable o no dependiendo de sus ingresos, historial de préstamos y transacciones anteriores, edad y ubicación. Incluso si estas características son interdependientes, estas características se consideran de forma independiente. Esta suposición simplifica la computación, y por eso se considera ingenua. Esta suposición se denomina independencia condicional de clase.</a:t>
            </a:r>
          </a:p>
          <a:p>
            <a:endParaRPr lang="es-PE" dirty="0"/>
          </a:p>
        </p:txBody>
      </p:sp>
    </p:spTree>
    <p:extLst>
      <p:ext uri="{BB962C8B-B14F-4D97-AF65-F5344CB8AC3E}">
        <p14:creationId xmlns:p14="http://schemas.microsoft.com/office/powerpoint/2010/main" val="1473012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aivebayes">
            <a:extLst>
              <a:ext uri="{FF2B5EF4-FFF2-40B4-BE49-F238E27FC236}">
                <a16:creationId xmlns:a16="http://schemas.microsoft.com/office/drawing/2014/main" id="{6B6A0F64-32C4-4BF0-872B-16A61F90F0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48"/>
          <a:stretch/>
        </p:blipFill>
        <p:spPr bwMode="auto">
          <a:xfrm>
            <a:off x="1273011" y="705111"/>
            <a:ext cx="8955071" cy="544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40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D8C205-9CC2-4226-911F-B9BC40AAF9E8}"/>
              </a:ext>
            </a:extLst>
          </p:cNvPr>
          <p:cNvPicPr>
            <a:picLocks noChangeAspect="1"/>
          </p:cNvPicPr>
          <p:nvPr/>
        </p:nvPicPr>
        <p:blipFill>
          <a:blip r:embed="rId2"/>
          <a:stretch>
            <a:fillRect/>
          </a:stretch>
        </p:blipFill>
        <p:spPr>
          <a:xfrm>
            <a:off x="147686" y="453132"/>
            <a:ext cx="11896627" cy="5687786"/>
          </a:xfrm>
          <a:prstGeom prst="rect">
            <a:avLst/>
          </a:prstGeom>
        </p:spPr>
      </p:pic>
    </p:spTree>
    <p:extLst>
      <p:ext uri="{BB962C8B-B14F-4D97-AF65-F5344CB8AC3E}">
        <p14:creationId xmlns:p14="http://schemas.microsoft.com/office/powerpoint/2010/main" val="2280030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5447-60B8-423C-8644-3DFC9A5E5DDA}"/>
              </a:ext>
            </a:extLst>
          </p:cNvPr>
          <p:cNvSpPr>
            <a:spLocks noGrp="1"/>
          </p:cNvSpPr>
          <p:nvPr>
            <p:ph type="title"/>
          </p:nvPr>
        </p:nvSpPr>
        <p:spPr>
          <a:xfrm>
            <a:off x="736599" y="349558"/>
            <a:ext cx="10515600" cy="793442"/>
          </a:xfrm>
        </p:spPr>
        <p:txBody>
          <a:bodyPr>
            <a:normAutofit/>
          </a:bodyPr>
          <a:lstStyle/>
          <a:p>
            <a:r>
              <a:rPr lang="es-PE" dirty="0"/>
              <a:t>Conclusiones:</a:t>
            </a:r>
          </a:p>
        </p:txBody>
      </p:sp>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14898" y="1710306"/>
            <a:ext cx="11359001" cy="3046988"/>
          </a:xfrm>
          <a:prstGeom prst="rect">
            <a:avLst/>
          </a:prstGeom>
        </p:spPr>
        <p:txBody>
          <a:bodyPr wrap="square">
            <a:spAutoFit/>
          </a:bodyPr>
          <a:lstStyle/>
          <a:p>
            <a:pPr marL="342900" indent="-342900">
              <a:buFont typeface="+mj-lt"/>
              <a:buAutoNum type="arabicPeriod"/>
            </a:pPr>
            <a:r>
              <a:rPr lang="es-ES" sz="1600" dirty="0">
                <a:latin typeface="+mj-lt"/>
              </a:rPr>
              <a:t>El ciclo de vida de un proyecto de ciencias de datos nos permite explorar muchas formas de ver y analizar la </a:t>
            </a:r>
            <a:r>
              <a:rPr lang="es-ES" sz="1600" dirty="0" err="1">
                <a:latin typeface="+mj-lt"/>
              </a:rPr>
              <a:t>informacion</a:t>
            </a:r>
            <a:r>
              <a:rPr lang="es-ES" sz="1600" dirty="0">
                <a:latin typeface="+mj-lt"/>
              </a:rPr>
              <a:t> que tenemos a la mano, desde </a:t>
            </a:r>
            <a:r>
              <a:rPr lang="es-ES" sz="1600" dirty="0" err="1">
                <a:latin typeface="+mj-lt"/>
              </a:rPr>
              <a:t>informacion</a:t>
            </a:r>
            <a:r>
              <a:rPr lang="es-ES" sz="1600" dirty="0">
                <a:latin typeface="+mj-lt"/>
              </a:rPr>
              <a:t> publica, hasta información privada, etc.</a:t>
            </a:r>
          </a:p>
          <a:p>
            <a:pPr marL="342900" indent="-342900">
              <a:buFont typeface="+mj-lt"/>
              <a:buAutoNum type="arabicPeriod"/>
            </a:pPr>
            <a:r>
              <a:rPr lang="es-ES" sz="1600" dirty="0">
                <a:latin typeface="+mj-lt"/>
              </a:rPr>
              <a:t>El </a:t>
            </a:r>
            <a:r>
              <a:rPr lang="es-ES" sz="1600" dirty="0" err="1">
                <a:latin typeface="+mj-lt"/>
              </a:rPr>
              <a:t>analisis</a:t>
            </a:r>
            <a:r>
              <a:rPr lang="es-ES" sz="1600" dirty="0">
                <a:latin typeface="+mj-lt"/>
              </a:rPr>
              <a:t> de sentimientos refleja mucho las expresiones reales del usuario que realiza la </a:t>
            </a:r>
            <a:r>
              <a:rPr lang="es-ES" sz="1600" dirty="0" err="1">
                <a:latin typeface="+mj-lt"/>
              </a:rPr>
              <a:t>publicacion</a:t>
            </a:r>
            <a:r>
              <a:rPr lang="es-ES" sz="1600" dirty="0">
                <a:latin typeface="+mj-lt"/>
              </a:rPr>
              <a:t> de ciertos textos en la internet, normalmente en redes sociales. Como temas relevantes como la vacuna del COVID-19 creada en Rusia, generó dos grupos, donde la mitad abogaba por dicha vacuna, como un milagro y la aprobaban, mientras que otro grupo no, entonces se podría decir que la </a:t>
            </a:r>
            <a:r>
              <a:rPr lang="es-ES" sz="1600" dirty="0" err="1">
                <a:latin typeface="+mj-lt"/>
              </a:rPr>
              <a:t>opinion</a:t>
            </a:r>
            <a:r>
              <a:rPr lang="es-ES" sz="1600" dirty="0">
                <a:latin typeface="+mj-lt"/>
              </a:rPr>
              <a:t> publica puede impactar en el gobierno de un país, ya que ellos serán los principales en adquirir dicha vacuna.</a:t>
            </a:r>
          </a:p>
          <a:p>
            <a:pPr marL="342900" indent="-342900">
              <a:buFont typeface="+mj-lt"/>
              <a:buAutoNum type="arabicPeriod"/>
            </a:pPr>
            <a:r>
              <a:rPr lang="es-ES" sz="1600" dirty="0">
                <a:latin typeface="+mj-lt"/>
              </a:rPr>
              <a:t>Los modelos predictivos nos permiten automatizar muchas tareas, entre ellas clasificar elementos cotidianos, etc. En nuestro caso de estudio determinamos que de los 4 modelos explorados, y con la data que hemos recolectado, la máquina de vectores de soporte es la mas confiable por la precisión mas alta que ha devuelto el modelo. Pero sabemos que a más data, mejor será el modelo, será cuestión de volver a entrenar los 4 modelos y obtener nuevos resultados.</a:t>
            </a:r>
          </a:p>
          <a:p>
            <a:pPr marL="342900" indent="-342900">
              <a:buFont typeface="+mj-lt"/>
              <a:buAutoNum type="arabicPeriod"/>
            </a:pPr>
            <a:r>
              <a:rPr lang="es-ES" sz="1600" dirty="0">
                <a:latin typeface="+mj-lt"/>
              </a:rPr>
              <a:t>Según lo analizado por los modelos y por el mismo proceso de análisis de sentimientos, la mayoría de la población mundial en redes sociales, aprueba que la vacuna sea exportada y usada.</a:t>
            </a:r>
          </a:p>
        </p:txBody>
      </p:sp>
    </p:spTree>
    <p:extLst>
      <p:ext uri="{BB962C8B-B14F-4D97-AF65-F5344CB8AC3E}">
        <p14:creationId xmlns:p14="http://schemas.microsoft.com/office/powerpoint/2010/main" val="211319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5447-60B8-423C-8644-3DFC9A5E5DDA}"/>
              </a:ext>
            </a:extLst>
          </p:cNvPr>
          <p:cNvSpPr>
            <a:spLocks noGrp="1"/>
          </p:cNvSpPr>
          <p:nvPr>
            <p:ph type="title"/>
          </p:nvPr>
        </p:nvSpPr>
        <p:spPr/>
        <p:txBody>
          <a:bodyPr/>
          <a:lstStyle/>
          <a:p>
            <a:r>
              <a:rPr lang="es-ES" dirty="0"/>
              <a:t>RECOLECCION DE DATOS</a:t>
            </a:r>
            <a:endParaRPr lang="es-PE" dirty="0"/>
          </a:p>
        </p:txBody>
      </p:sp>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A14B0-954C-446C-A815-BC4736618B2C}"/>
              </a:ext>
            </a:extLst>
          </p:cNvPr>
          <p:cNvSpPr txBox="1"/>
          <p:nvPr/>
        </p:nvSpPr>
        <p:spPr>
          <a:xfrm>
            <a:off x="611777" y="1522720"/>
            <a:ext cx="11118669" cy="923330"/>
          </a:xfrm>
          <a:prstGeom prst="rect">
            <a:avLst/>
          </a:prstGeom>
          <a:noFill/>
        </p:spPr>
        <p:txBody>
          <a:bodyPr wrap="square">
            <a:spAutoFit/>
          </a:bodyPr>
          <a:lstStyle/>
          <a:p>
            <a:pPr algn="just"/>
            <a:r>
              <a:rPr lang="es-ES" dirty="0"/>
              <a:t>Para la fase de recolección de datos, usaremos la red social Twitter, la cual nos permitirá extraer la información con respecto a los tweets que realizan los usuarios. Esto será posible con la afiliación del usuario al programa </a:t>
            </a:r>
            <a:r>
              <a:rPr lang="es-ES" dirty="0" err="1"/>
              <a:t>Developers</a:t>
            </a:r>
            <a:r>
              <a:rPr lang="es-ES" dirty="0"/>
              <a:t> de Twitter.</a:t>
            </a:r>
            <a:endParaRPr lang="es-ES" b="1" u="sng" dirty="0"/>
          </a:p>
        </p:txBody>
      </p:sp>
      <p:pic>
        <p:nvPicPr>
          <p:cNvPr id="3" name="Imagen 2"/>
          <p:cNvPicPr>
            <a:picLocks noChangeAspect="1"/>
          </p:cNvPicPr>
          <p:nvPr/>
        </p:nvPicPr>
        <p:blipFill rotWithShape="1">
          <a:blip r:embed="rId3"/>
          <a:srcRect b="10074"/>
          <a:stretch/>
        </p:blipFill>
        <p:spPr>
          <a:xfrm>
            <a:off x="2462635" y="2280587"/>
            <a:ext cx="7849688" cy="4233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30786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2A14B0-954C-446C-A815-BC4736618B2C}"/>
              </a:ext>
            </a:extLst>
          </p:cNvPr>
          <p:cNvSpPr txBox="1"/>
          <p:nvPr/>
        </p:nvSpPr>
        <p:spPr>
          <a:xfrm>
            <a:off x="561160" y="712247"/>
            <a:ext cx="11258004" cy="646331"/>
          </a:xfrm>
          <a:prstGeom prst="rect">
            <a:avLst/>
          </a:prstGeom>
          <a:noFill/>
        </p:spPr>
        <p:txBody>
          <a:bodyPr wrap="square">
            <a:spAutoFit/>
          </a:bodyPr>
          <a:lstStyle/>
          <a:p>
            <a:pPr algn="just"/>
            <a:r>
              <a:rPr lang="es-ES" dirty="0"/>
              <a:t>Dentro de ello, crearemos un proyecto, el cual nos servirá para crear </a:t>
            </a:r>
            <a:r>
              <a:rPr lang="es-ES" dirty="0" err="1"/>
              <a:t>keys</a:t>
            </a:r>
            <a:r>
              <a:rPr lang="es-ES" dirty="0"/>
              <a:t>, y con ello acceder y usar la API de Twitter para la extracción de los datos</a:t>
            </a:r>
            <a:endParaRPr lang="es-ES" b="1" u="sng" dirty="0"/>
          </a:p>
        </p:txBody>
      </p:sp>
      <p:pic>
        <p:nvPicPr>
          <p:cNvPr id="4" name="Imagen 3"/>
          <p:cNvPicPr>
            <a:picLocks noChangeAspect="1"/>
          </p:cNvPicPr>
          <p:nvPr/>
        </p:nvPicPr>
        <p:blipFill>
          <a:blip r:embed="rId3"/>
          <a:stretch>
            <a:fillRect/>
          </a:stretch>
        </p:blipFill>
        <p:spPr>
          <a:xfrm>
            <a:off x="189715" y="1539178"/>
            <a:ext cx="5789596" cy="3669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a:blip r:embed="rId4"/>
          <a:stretch>
            <a:fillRect/>
          </a:stretch>
        </p:blipFill>
        <p:spPr>
          <a:xfrm>
            <a:off x="6148252" y="1539179"/>
            <a:ext cx="5859280" cy="3669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ángulo 7"/>
          <p:cNvSpPr/>
          <p:nvPr/>
        </p:nvSpPr>
        <p:spPr>
          <a:xfrm>
            <a:off x="519250" y="5499422"/>
            <a:ext cx="11341824" cy="646331"/>
          </a:xfrm>
          <a:prstGeom prst="rect">
            <a:avLst/>
          </a:prstGeom>
        </p:spPr>
        <p:txBody>
          <a:bodyPr wrap="square">
            <a:spAutoFit/>
          </a:bodyPr>
          <a:lstStyle/>
          <a:p>
            <a:r>
              <a:rPr lang="es-ES" dirty="0">
                <a:solidFill>
                  <a:srgbClr val="24292E"/>
                </a:solidFill>
                <a:latin typeface="-apple-system"/>
              </a:rPr>
              <a:t>Una vez con esto creado y validado, procedemos realizar la extracción de la data conveniente, para ello, presentaremos dos formas para hacerlo.</a:t>
            </a:r>
            <a:endParaRPr lang="es-PE" dirty="0"/>
          </a:p>
        </p:txBody>
      </p:sp>
    </p:spTree>
    <p:extLst>
      <p:ext uri="{BB962C8B-B14F-4D97-AF65-F5344CB8AC3E}">
        <p14:creationId xmlns:p14="http://schemas.microsoft.com/office/powerpoint/2010/main" val="2109701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5447-60B8-423C-8644-3DFC9A5E5DDA}"/>
              </a:ext>
            </a:extLst>
          </p:cNvPr>
          <p:cNvSpPr>
            <a:spLocks noGrp="1"/>
          </p:cNvSpPr>
          <p:nvPr>
            <p:ph type="title"/>
          </p:nvPr>
        </p:nvSpPr>
        <p:spPr>
          <a:xfrm>
            <a:off x="519250" y="434794"/>
            <a:ext cx="11022874" cy="462188"/>
          </a:xfrm>
        </p:spPr>
        <p:txBody>
          <a:bodyPr>
            <a:noAutofit/>
          </a:bodyPr>
          <a:lstStyle/>
          <a:p>
            <a:r>
              <a:rPr lang="es-ES" sz="2800" b="1" dirty="0"/>
              <a:t>A) PRIMER MÉTODO DE RECOLECCIÓN: SCRIPT EN PYTHON - GOOGLE COLAB</a:t>
            </a:r>
          </a:p>
        </p:txBody>
      </p:sp>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519250" y="2653734"/>
            <a:ext cx="11022874" cy="830997"/>
          </a:xfrm>
          <a:prstGeom prst="rect">
            <a:avLst/>
          </a:prstGeom>
        </p:spPr>
        <p:txBody>
          <a:bodyPr wrap="square">
            <a:spAutoFit/>
          </a:bodyPr>
          <a:lstStyle/>
          <a:p>
            <a:r>
              <a:rPr lang="es-ES" sz="1600" dirty="0">
                <a:latin typeface="+mj-lt"/>
              </a:rPr>
              <a:t>Previamente tendremos un archivo .</a:t>
            </a:r>
            <a:r>
              <a:rPr lang="es-ES" sz="1600" dirty="0" err="1">
                <a:latin typeface="+mj-lt"/>
              </a:rPr>
              <a:t>csv</a:t>
            </a:r>
            <a:r>
              <a:rPr lang="es-ES" sz="1600" dirty="0">
                <a:latin typeface="+mj-lt"/>
              </a:rPr>
              <a:t> con nuestras </a:t>
            </a:r>
            <a:r>
              <a:rPr lang="es-ES" sz="1600" dirty="0" err="1">
                <a:latin typeface="+mj-lt"/>
              </a:rPr>
              <a:t>keys</a:t>
            </a:r>
            <a:r>
              <a:rPr lang="es-ES" sz="1600" dirty="0">
                <a:latin typeface="+mj-lt"/>
              </a:rPr>
              <a:t> de Twitter </a:t>
            </a:r>
            <a:r>
              <a:rPr lang="es-ES" sz="1600" dirty="0" err="1">
                <a:latin typeface="+mj-lt"/>
              </a:rPr>
              <a:t>Developer</a:t>
            </a:r>
            <a:r>
              <a:rPr lang="es-ES" sz="1600" dirty="0">
                <a:latin typeface="+mj-lt"/>
              </a:rPr>
              <a:t> para poder hacer uso de la librería </a:t>
            </a:r>
            <a:r>
              <a:rPr lang="es-ES" sz="1600" dirty="0" err="1">
                <a:latin typeface="+mj-lt"/>
              </a:rPr>
              <a:t>tweepy</a:t>
            </a:r>
            <a:r>
              <a:rPr lang="es-ES" sz="1600" dirty="0">
                <a:latin typeface="+mj-lt"/>
              </a:rPr>
              <a:t> y crear la api de </a:t>
            </a:r>
            <a:r>
              <a:rPr lang="es-ES" sz="1600" dirty="0" err="1">
                <a:latin typeface="+mj-lt"/>
              </a:rPr>
              <a:t>busqueda</a:t>
            </a:r>
            <a:r>
              <a:rPr lang="es-ES" sz="1600" dirty="0">
                <a:latin typeface="+mj-lt"/>
              </a:rPr>
              <a:t> y extracción de tweets (véase en </a:t>
            </a:r>
            <a:r>
              <a:rPr lang="es-ES" sz="1600" b="1" dirty="0" err="1">
                <a:latin typeface="+mj-lt"/>
              </a:rPr>
              <a:t>Codigo</a:t>
            </a:r>
            <a:r>
              <a:rPr lang="es-ES" sz="1600" b="1" dirty="0">
                <a:latin typeface="+mj-lt"/>
              </a:rPr>
              <a:t>/Configuraciones/Twitter_Credentials.csv</a:t>
            </a:r>
            <a:r>
              <a:rPr lang="es-ES" sz="1600" dirty="0">
                <a:latin typeface="+mj-lt"/>
              </a:rPr>
              <a:t>), hacemos uso de la librería </a:t>
            </a:r>
            <a:r>
              <a:rPr lang="es-ES" sz="1600" b="1" dirty="0">
                <a:latin typeface="+mj-lt"/>
              </a:rPr>
              <a:t>Pandas</a:t>
            </a:r>
            <a:r>
              <a:rPr lang="es-ES" sz="1600" dirty="0">
                <a:latin typeface="+mj-lt"/>
              </a:rPr>
              <a:t> para leer el archivo </a:t>
            </a:r>
            <a:r>
              <a:rPr lang="es-ES" sz="1600" dirty="0" err="1">
                <a:latin typeface="+mj-lt"/>
              </a:rPr>
              <a:t>csv</a:t>
            </a:r>
            <a:r>
              <a:rPr lang="es-ES" sz="1600" dirty="0">
                <a:latin typeface="+mj-lt"/>
              </a:rPr>
              <a:t> y hacer uso de su contenido de la siguiente manera:</a:t>
            </a:r>
            <a:endParaRPr lang="es-PE" sz="1600" dirty="0">
              <a:latin typeface="+mj-lt"/>
            </a:endParaRPr>
          </a:p>
        </p:txBody>
      </p:sp>
      <p:sp>
        <p:nvSpPr>
          <p:cNvPr id="7" name="Rectángulo 6"/>
          <p:cNvSpPr/>
          <p:nvPr/>
        </p:nvSpPr>
        <p:spPr>
          <a:xfrm>
            <a:off x="519250" y="993533"/>
            <a:ext cx="11022874" cy="584775"/>
          </a:xfrm>
          <a:prstGeom prst="rect">
            <a:avLst/>
          </a:prstGeom>
        </p:spPr>
        <p:txBody>
          <a:bodyPr wrap="square">
            <a:spAutoFit/>
          </a:bodyPr>
          <a:lstStyle/>
          <a:p>
            <a:r>
              <a:rPr lang="es-ES" sz="1600" dirty="0">
                <a:solidFill>
                  <a:srgbClr val="24292E"/>
                </a:solidFill>
                <a:latin typeface="+mj-lt"/>
              </a:rPr>
              <a:t>Creamos un notebook en Google </a:t>
            </a:r>
            <a:r>
              <a:rPr lang="es-ES" sz="1600" dirty="0" err="1">
                <a:solidFill>
                  <a:srgbClr val="24292E"/>
                </a:solidFill>
                <a:latin typeface="+mj-lt"/>
              </a:rPr>
              <a:t>Colab</a:t>
            </a:r>
            <a:r>
              <a:rPr lang="es-ES" sz="1600" dirty="0">
                <a:solidFill>
                  <a:srgbClr val="24292E"/>
                </a:solidFill>
                <a:latin typeface="+mj-lt"/>
              </a:rPr>
              <a:t> (véase en </a:t>
            </a:r>
            <a:r>
              <a:rPr lang="es-ES" sz="1600" b="1" dirty="0" err="1">
                <a:solidFill>
                  <a:srgbClr val="24292E"/>
                </a:solidFill>
                <a:latin typeface="+mj-lt"/>
              </a:rPr>
              <a:t>Codigo</a:t>
            </a:r>
            <a:r>
              <a:rPr lang="es-ES" sz="1600" b="1" dirty="0">
                <a:solidFill>
                  <a:srgbClr val="24292E"/>
                </a:solidFill>
                <a:latin typeface="+mj-lt"/>
              </a:rPr>
              <a:t>/Datos/</a:t>
            </a:r>
            <a:r>
              <a:rPr lang="es-ES" sz="1600" b="1" dirty="0" err="1">
                <a:solidFill>
                  <a:srgbClr val="24292E"/>
                </a:solidFill>
                <a:latin typeface="+mj-lt"/>
              </a:rPr>
              <a:t>Recoleccion</a:t>
            </a:r>
            <a:r>
              <a:rPr lang="es-ES" sz="1600" b="1" dirty="0">
                <a:solidFill>
                  <a:srgbClr val="24292E"/>
                </a:solidFill>
                <a:latin typeface="+mj-lt"/>
              </a:rPr>
              <a:t> de </a:t>
            </a:r>
            <a:r>
              <a:rPr lang="es-ES" sz="1600" b="1" dirty="0" err="1">
                <a:solidFill>
                  <a:srgbClr val="24292E"/>
                </a:solidFill>
                <a:latin typeface="+mj-lt"/>
              </a:rPr>
              <a:t>Datos.ipynb</a:t>
            </a:r>
            <a:r>
              <a:rPr lang="es-ES" sz="1600" dirty="0">
                <a:solidFill>
                  <a:srgbClr val="24292E"/>
                </a:solidFill>
                <a:latin typeface="+mj-lt"/>
              </a:rPr>
              <a:t>) aquí importaremos las siguientes librerías:</a:t>
            </a:r>
            <a:endParaRPr lang="es-PE" sz="1600" dirty="0">
              <a:latin typeface="+mj-lt"/>
            </a:endParaRPr>
          </a:p>
        </p:txBody>
      </p:sp>
      <p:pic>
        <p:nvPicPr>
          <p:cNvPr id="9" name="Imagen 8"/>
          <p:cNvPicPr>
            <a:picLocks noChangeAspect="1"/>
          </p:cNvPicPr>
          <p:nvPr/>
        </p:nvPicPr>
        <p:blipFill rotWithShape="1">
          <a:blip r:embed="rId3"/>
          <a:srcRect l="9780" t="30143" r="32662" b="53407"/>
          <a:stretch/>
        </p:blipFill>
        <p:spPr>
          <a:xfrm>
            <a:off x="2553337" y="1573791"/>
            <a:ext cx="8560009" cy="905691"/>
          </a:xfrm>
          <a:prstGeom prst="rect">
            <a:avLst/>
          </a:prstGeom>
        </p:spPr>
      </p:pic>
      <p:pic>
        <p:nvPicPr>
          <p:cNvPr id="11" name="Imagen 10"/>
          <p:cNvPicPr>
            <a:picLocks noChangeAspect="1"/>
          </p:cNvPicPr>
          <p:nvPr/>
        </p:nvPicPr>
        <p:blipFill rotWithShape="1">
          <a:blip r:embed="rId4"/>
          <a:srcRect l="9746" t="53529" r="41703" b="35888"/>
          <a:stretch/>
        </p:blipFill>
        <p:spPr>
          <a:xfrm>
            <a:off x="2553337" y="3596935"/>
            <a:ext cx="8368663" cy="780842"/>
          </a:xfrm>
          <a:prstGeom prst="rect">
            <a:avLst/>
          </a:prstGeom>
        </p:spPr>
      </p:pic>
      <p:sp>
        <p:nvSpPr>
          <p:cNvPr id="4" name="Rectángulo 3"/>
          <p:cNvSpPr/>
          <p:nvPr/>
        </p:nvSpPr>
        <p:spPr>
          <a:xfrm>
            <a:off x="519250" y="4377777"/>
            <a:ext cx="11022874" cy="830997"/>
          </a:xfrm>
          <a:prstGeom prst="rect">
            <a:avLst/>
          </a:prstGeom>
        </p:spPr>
        <p:txBody>
          <a:bodyPr wrap="square">
            <a:spAutoFit/>
          </a:bodyPr>
          <a:lstStyle/>
          <a:p>
            <a:r>
              <a:rPr lang="es-ES" sz="1600" dirty="0">
                <a:solidFill>
                  <a:srgbClr val="24292E"/>
                </a:solidFill>
                <a:latin typeface="-apple-system"/>
              </a:rPr>
              <a:t>Con esas variables definidas procedemos a crear un objeto de autenticación para el uso de la API de Twitter, a través de un </a:t>
            </a:r>
            <a:r>
              <a:rPr lang="es-ES" sz="1600" dirty="0" err="1">
                <a:solidFill>
                  <a:srgbClr val="24292E"/>
                </a:solidFill>
                <a:latin typeface="-apple-system"/>
              </a:rPr>
              <a:t>handler</a:t>
            </a:r>
            <a:r>
              <a:rPr lang="es-ES" sz="1600" dirty="0">
                <a:solidFill>
                  <a:srgbClr val="24292E"/>
                </a:solidFill>
                <a:latin typeface="-apple-system"/>
              </a:rPr>
              <a:t> llamado </a:t>
            </a:r>
            <a:r>
              <a:rPr lang="es-ES" sz="1600" dirty="0" err="1">
                <a:solidFill>
                  <a:srgbClr val="24292E"/>
                </a:solidFill>
                <a:latin typeface="-apple-system"/>
              </a:rPr>
              <a:t>OAuthHandler</a:t>
            </a:r>
            <a:r>
              <a:rPr lang="es-ES" sz="1600" dirty="0">
                <a:solidFill>
                  <a:srgbClr val="24292E"/>
                </a:solidFill>
                <a:latin typeface="-apple-system"/>
              </a:rPr>
              <a:t>, el cual nos </a:t>
            </a:r>
            <a:r>
              <a:rPr lang="es-ES" sz="1600" dirty="0" err="1">
                <a:solidFill>
                  <a:srgbClr val="24292E"/>
                </a:solidFill>
                <a:latin typeface="-apple-system"/>
              </a:rPr>
              <a:t>permitira</a:t>
            </a:r>
            <a:r>
              <a:rPr lang="es-ES" sz="1600" dirty="0">
                <a:solidFill>
                  <a:srgbClr val="24292E"/>
                </a:solidFill>
                <a:latin typeface="-apple-system"/>
              </a:rPr>
              <a:t> autenticarnos. Para ello primero declaramos una variable de autenticación la cual recibe como </a:t>
            </a:r>
            <a:r>
              <a:rPr lang="es-ES" sz="1600" dirty="0" err="1">
                <a:solidFill>
                  <a:srgbClr val="24292E"/>
                </a:solidFill>
                <a:latin typeface="-apple-system"/>
              </a:rPr>
              <a:t>parametros</a:t>
            </a:r>
            <a:r>
              <a:rPr lang="es-ES" sz="1600" dirty="0">
                <a:solidFill>
                  <a:srgbClr val="24292E"/>
                </a:solidFill>
                <a:latin typeface="-apple-system"/>
              </a:rPr>
              <a:t> la </a:t>
            </a:r>
            <a:r>
              <a:rPr lang="es-ES" sz="1600" dirty="0" err="1">
                <a:solidFill>
                  <a:srgbClr val="24292E"/>
                </a:solidFill>
                <a:latin typeface="-apple-system"/>
              </a:rPr>
              <a:t>key</a:t>
            </a:r>
            <a:r>
              <a:rPr lang="es-ES" sz="1600" dirty="0">
                <a:solidFill>
                  <a:srgbClr val="24292E"/>
                </a:solidFill>
                <a:latin typeface="-apple-system"/>
              </a:rPr>
              <a:t> del usuario, tanto la </a:t>
            </a:r>
            <a:r>
              <a:rPr lang="es-ES" sz="1600" dirty="0" err="1">
                <a:solidFill>
                  <a:srgbClr val="24292E"/>
                </a:solidFill>
                <a:latin typeface="-apple-system"/>
              </a:rPr>
              <a:t>key</a:t>
            </a:r>
            <a:r>
              <a:rPr lang="es-ES" sz="1600" dirty="0">
                <a:solidFill>
                  <a:srgbClr val="24292E"/>
                </a:solidFill>
                <a:latin typeface="-apple-system"/>
              </a:rPr>
              <a:t> pública como la </a:t>
            </a:r>
            <a:r>
              <a:rPr lang="es-ES" sz="1600" dirty="0" err="1">
                <a:solidFill>
                  <a:srgbClr val="24292E"/>
                </a:solidFill>
                <a:latin typeface="-apple-system"/>
              </a:rPr>
              <a:t>key</a:t>
            </a:r>
            <a:r>
              <a:rPr lang="es-ES" sz="1600" dirty="0">
                <a:solidFill>
                  <a:srgbClr val="24292E"/>
                </a:solidFill>
                <a:latin typeface="-apple-system"/>
              </a:rPr>
              <a:t> secreta.</a:t>
            </a:r>
            <a:endParaRPr lang="es-PE" sz="1600" dirty="0"/>
          </a:p>
        </p:txBody>
      </p:sp>
      <p:pic>
        <p:nvPicPr>
          <p:cNvPr id="12" name="Imagen 11"/>
          <p:cNvPicPr>
            <a:picLocks noChangeAspect="1"/>
          </p:cNvPicPr>
          <p:nvPr/>
        </p:nvPicPr>
        <p:blipFill rotWithShape="1">
          <a:blip r:embed="rId5"/>
          <a:srcRect l="9658" t="49773" r="33722" b="42701"/>
          <a:stretch/>
        </p:blipFill>
        <p:spPr>
          <a:xfrm>
            <a:off x="2553337" y="5270822"/>
            <a:ext cx="9054463" cy="676971"/>
          </a:xfrm>
          <a:prstGeom prst="rect">
            <a:avLst/>
          </a:prstGeom>
        </p:spPr>
      </p:pic>
    </p:spTree>
    <p:extLst>
      <p:ext uri="{BB962C8B-B14F-4D97-AF65-F5344CB8AC3E}">
        <p14:creationId xmlns:p14="http://schemas.microsoft.com/office/powerpoint/2010/main" val="182159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519250" y="2343155"/>
            <a:ext cx="11022874" cy="584775"/>
          </a:xfrm>
          <a:prstGeom prst="rect">
            <a:avLst/>
          </a:prstGeom>
        </p:spPr>
        <p:txBody>
          <a:bodyPr wrap="square">
            <a:spAutoFit/>
          </a:bodyPr>
          <a:lstStyle/>
          <a:p>
            <a:r>
              <a:rPr lang="es-ES" sz="1600" dirty="0"/>
              <a:t>Con esto configurado, procedemos a crear el script que hará la recolección y escritura en archivo .</a:t>
            </a:r>
            <a:r>
              <a:rPr lang="es-ES" sz="1600" dirty="0" err="1"/>
              <a:t>csv</a:t>
            </a:r>
            <a:r>
              <a:rPr lang="es-ES" sz="1600" dirty="0"/>
              <a:t> de los tweets de un determinado tema, en un determinado tiempo y en un determinado límite de </a:t>
            </a:r>
            <a:r>
              <a:rPr lang="es-ES" sz="1600" dirty="0" err="1"/>
              <a:t>items</a:t>
            </a:r>
            <a:r>
              <a:rPr lang="es-ES" sz="1600" dirty="0"/>
              <a:t>.</a:t>
            </a:r>
            <a:endParaRPr lang="es-PE" sz="1600" dirty="0">
              <a:latin typeface="+mj-lt"/>
            </a:endParaRPr>
          </a:p>
        </p:txBody>
      </p:sp>
      <p:sp>
        <p:nvSpPr>
          <p:cNvPr id="7" name="Rectángulo 6"/>
          <p:cNvSpPr/>
          <p:nvPr/>
        </p:nvSpPr>
        <p:spPr>
          <a:xfrm>
            <a:off x="519250" y="400866"/>
            <a:ext cx="11022874" cy="1077218"/>
          </a:xfrm>
          <a:prstGeom prst="rect">
            <a:avLst/>
          </a:prstGeom>
        </p:spPr>
        <p:txBody>
          <a:bodyPr wrap="square">
            <a:spAutoFit/>
          </a:bodyPr>
          <a:lstStyle/>
          <a:p>
            <a:pPr algn="just"/>
            <a:r>
              <a:rPr lang="es-ES" sz="1600" dirty="0"/>
              <a:t>Y por ultimo creamos nuestra API para realizar las tareas de recolección, la cual recibe como </a:t>
            </a:r>
            <a:r>
              <a:rPr lang="es-ES" sz="1600" dirty="0" err="1"/>
              <a:t>parametros</a:t>
            </a:r>
            <a:r>
              <a:rPr lang="es-ES" sz="1600" dirty="0"/>
              <a:t> el objeto autenticación que hemos creado anteriormente, y a su vez le decimos que nos permita realizar consultas respetando el límite que nos ofrece el plan free </a:t>
            </a:r>
            <a:r>
              <a:rPr lang="es-ES" sz="1600" dirty="0" err="1"/>
              <a:t>developer</a:t>
            </a:r>
            <a:r>
              <a:rPr lang="es-ES" sz="1600" dirty="0"/>
              <a:t> de Twitter. (Si no declaramos dicho </a:t>
            </a:r>
            <a:r>
              <a:rPr lang="es-ES" sz="1600" dirty="0" err="1"/>
              <a:t>parametro</a:t>
            </a:r>
            <a:r>
              <a:rPr lang="es-ES" sz="1600" dirty="0"/>
              <a:t> como True, nos generará errores luego de cierto tiempo de haber usado la API)</a:t>
            </a:r>
            <a:endParaRPr lang="es-PE" sz="1600" dirty="0">
              <a:latin typeface="+mj-lt"/>
            </a:endParaRPr>
          </a:p>
        </p:txBody>
      </p:sp>
      <p:pic>
        <p:nvPicPr>
          <p:cNvPr id="10" name="Imagen 9"/>
          <p:cNvPicPr>
            <a:picLocks noChangeAspect="1"/>
          </p:cNvPicPr>
          <p:nvPr/>
        </p:nvPicPr>
        <p:blipFill rotWithShape="1">
          <a:blip r:embed="rId3"/>
          <a:srcRect l="10082" t="72363" r="33298" b="20111"/>
          <a:stretch/>
        </p:blipFill>
        <p:spPr>
          <a:xfrm>
            <a:off x="2282404" y="1478084"/>
            <a:ext cx="9054463" cy="676971"/>
          </a:xfrm>
          <a:prstGeom prst="rect">
            <a:avLst/>
          </a:prstGeom>
        </p:spPr>
      </p:pic>
      <p:pic>
        <p:nvPicPr>
          <p:cNvPr id="13" name="Imagen 12"/>
          <p:cNvPicPr>
            <a:picLocks noChangeAspect="1"/>
          </p:cNvPicPr>
          <p:nvPr/>
        </p:nvPicPr>
        <p:blipFill>
          <a:blip r:embed="rId4"/>
          <a:stretch>
            <a:fillRect/>
          </a:stretch>
        </p:blipFill>
        <p:spPr>
          <a:xfrm>
            <a:off x="935591" y="3116030"/>
            <a:ext cx="10858476" cy="2603218"/>
          </a:xfrm>
          <a:prstGeom prst="rect">
            <a:avLst/>
          </a:prstGeom>
        </p:spPr>
      </p:pic>
    </p:spTree>
    <p:extLst>
      <p:ext uri="{BB962C8B-B14F-4D97-AF65-F5344CB8AC3E}">
        <p14:creationId xmlns:p14="http://schemas.microsoft.com/office/powerpoint/2010/main" val="1807607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519250" y="311414"/>
            <a:ext cx="11022874" cy="369332"/>
          </a:xfrm>
          <a:prstGeom prst="rect">
            <a:avLst/>
          </a:prstGeom>
        </p:spPr>
        <p:txBody>
          <a:bodyPr wrap="square">
            <a:spAutoFit/>
          </a:bodyPr>
          <a:lstStyle/>
          <a:p>
            <a:r>
              <a:rPr lang="es-ES" dirty="0"/>
              <a:t>El resultado que obtendremos es el siguiente:</a:t>
            </a:r>
            <a:endParaRPr lang="es-PE" sz="1600" dirty="0">
              <a:latin typeface="+mj-lt"/>
            </a:endParaRPr>
          </a:p>
        </p:txBody>
      </p:sp>
      <p:pic>
        <p:nvPicPr>
          <p:cNvPr id="6" name="Imagen 5"/>
          <p:cNvPicPr>
            <a:picLocks noChangeAspect="1"/>
          </p:cNvPicPr>
          <p:nvPr/>
        </p:nvPicPr>
        <p:blipFill rotWithShape="1">
          <a:blip r:embed="rId3"/>
          <a:srcRect l="10469" t="18532" r="31308" b="20007"/>
          <a:stretch/>
        </p:blipFill>
        <p:spPr>
          <a:xfrm>
            <a:off x="965201" y="680746"/>
            <a:ext cx="9872134" cy="567673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42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5447-60B8-423C-8644-3DFC9A5E5DDA}"/>
              </a:ext>
            </a:extLst>
          </p:cNvPr>
          <p:cNvSpPr>
            <a:spLocks noGrp="1"/>
          </p:cNvSpPr>
          <p:nvPr>
            <p:ph type="title"/>
          </p:nvPr>
        </p:nvSpPr>
        <p:spPr>
          <a:xfrm>
            <a:off x="519250" y="434794"/>
            <a:ext cx="11022874" cy="462188"/>
          </a:xfrm>
        </p:spPr>
        <p:txBody>
          <a:bodyPr>
            <a:noAutofit/>
          </a:bodyPr>
          <a:lstStyle/>
          <a:p>
            <a:r>
              <a:rPr lang="es-PE" sz="2800" b="1" dirty="0"/>
              <a:t>B) SEGUNDO MÉTODO DE RECOLECCIÓN: USO DE GOOGLE SHEETS ADD ONS</a:t>
            </a:r>
          </a:p>
        </p:txBody>
      </p:sp>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519250" y="993533"/>
            <a:ext cx="11022874" cy="1708160"/>
          </a:xfrm>
          <a:prstGeom prst="rect">
            <a:avLst/>
          </a:prstGeom>
        </p:spPr>
        <p:txBody>
          <a:bodyPr wrap="square">
            <a:spAutoFit/>
          </a:bodyPr>
          <a:lstStyle/>
          <a:p>
            <a:r>
              <a:rPr lang="es-ES" sz="1500" dirty="0"/>
              <a:t>El primer método de recolección al ser un script se tendría que ejecutar cada vez que el notebook sea abierto, por lo que la recolección se hará mas corta en cuanto a </a:t>
            </a:r>
            <a:r>
              <a:rPr lang="es-ES" sz="1500" dirty="0" err="1"/>
              <a:t>items</a:t>
            </a:r>
            <a:r>
              <a:rPr lang="es-ES" sz="1500" dirty="0"/>
              <a:t>, por los periodos de tiempo. Una alternativa a esto, es el uso de GOOGLE SHEET y TWITTER ARCHIVER, que es un complemento que nos agiliza la recolección de datos, </a:t>
            </a:r>
            <a:r>
              <a:rPr lang="es-ES" sz="1500" dirty="0" err="1"/>
              <a:t>organizandolos</a:t>
            </a:r>
            <a:r>
              <a:rPr lang="es-ES" sz="1500" dirty="0"/>
              <a:t> </a:t>
            </a:r>
            <a:r>
              <a:rPr lang="es-ES" sz="1500" dirty="0" err="1"/>
              <a:t>automaticamente</a:t>
            </a:r>
            <a:r>
              <a:rPr lang="es-ES" sz="1500" dirty="0"/>
              <a:t> en forma de tabla, listo para exportar como archivo .</a:t>
            </a:r>
            <a:r>
              <a:rPr lang="es-ES" sz="1500" dirty="0" err="1"/>
              <a:t>csv</a:t>
            </a:r>
            <a:r>
              <a:rPr lang="es-ES" sz="1500" dirty="0"/>
              <a:t>, y a demás de eso se va llenando de forma automática cada 1 hora, llenando de 100 registros dicho archivo. Esto agiliza mas la recolección, ya que a mas datos, mejor serán los modelos a implementar mas adelante. Para ello también usaremos la cuenta de Twitter </a:t>
            </a:r>
            <a:r>
              <a:rPr lang="es-ES" sz="1500" dirty="0" err="1"/>
              <a:t>Developers</a:t>
            </a:r>
            <a:r>
              <a:rPr lang="es-ES" sz="1500" dirty="0"/>
              <a:t> que creamos al comienzo de esta fase. Lo primero será ingresar a la </a:t>
            </a:r>
            <a:r>
              <a:rPr lang="es-ES" sz="1500" dirty="0" err="1"/>
              <a:t>GSuite</a:t>
            </a:r>
            <a:r>
              <a:rPr lang="es-ES" sz="1500" dirty="0"/>
              <a:t> de Google y buscar: "Twitter </a:t>
            </a:r>
            <a:r>
              <a:rPr lang="es-ES" sz="1500" dirty="0" err="1"/>
              <a:t>Archiver</a:t>
            </a:r>
            <a:r>
              <a:rPr lang="es-ES" sz="1500" dirty="0"/>
              <a:t>", lo descargamos e instalamos.</a:t>
            </a:r>
            <a:endParaRPr lang="es-PE" sz="1500" dirty="0">
              <a:latin typeface="+mj-lt"/>
            </a:endParaRPr>
          </a:p>
        </p:txBody>
      </p:sp>
      <p:pic>
        <p:nvPicPr>
          <p:cNvPr id="5" name="Imagen 4"/>
          <p:cNvPicPr>
            <a:picLocks noChangeAspect="1"/>
          </p:cNvPicPr>
          <p:nvPr/>
        </p:nvPicPr>
        <p:blipFill rotWithShape="1">
          <a:blip r:embed="rId3"/>
          <a:srcRect l="9789" t="15914" r="31032" b="20429"/>
          <a:stretch/>
        </p:blipFill>
        <p:spPr>
          <a:xfrm>
            <a:off x="2700866" y="2701693"/>
            <a:ext cx="6316133" cy="3821685"/>
          </a:xfrm>
          <a:prstGeom prst="rect">
            <a:avLst/>
          </a:prstGeom>
        </p:spPr>
      </p:pic>
    </p:spTree>
    <p:extLst>
      <p:ext uri="{BB962C8B-B14F-4D97-AF65-F5344CB8AC3E}">
        <p14:creationId xmlns:p14="http://schemas.microsoft.com/office/powerpoint/2010/main" val="178357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cope:">
            <a:extLst>
              <a:ext uri="{FF2B5EF4-FFF2-40B4-BE49-F238E27FC236}">
                <a16:creationId xmlns:a16="http://schemas.microsoft.com/office/drawing/2014/main" id="{71815092-C1AB-4A23-9CC4-73E12B30F7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3" y="-339725"/>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519250" y="299266"/>
            <a:ext cx="11022874" cy="738664"/>
          </a:xfrm>
          <a:prstGeom prst="rect">
            <a:avLst/>
          </a:prstGeom>
        </p:spPr>
        <p:txBody>
          <a:bodyPr wrap="square">
            <a:spAutoFit/>
          </a:bodyPr>
          <a:lstStyle/>
          <a:p>
            <a:pPr algn="just"/>
            <a:r>
              <a:rPr lang="es-ES" sz="1350" dirty="0">
                <a:latin typeface="+mj-lt"/>
              </a:rPr>
              <a:t>Una vez instalado, procedemos a crear un nuevo archivo vacío en Google </a:t>
            </a:r>
            <a:r>
              <a:rPr lang="es-ES" sz="1350" dirty="0" err="1">
                <a:latin typeface="+mj-lt"/>
              </a:rPr>
              <a:t>Sheets</a:t>
            </a:r>
            <a:r>
              <a:rPr lang="es-ES" sz="1350" dirty="0">
                <a:latin typeface="+mj-lt"/>
              </a:rPr>
              <a:t>, y dentro nos aparecerá el menú COMPLEMENTOS, abrimos, seleccionamos Twitter </a:t>
            </a:r>
            <a:r>
              <a:rPr lang="es-ES" sz="1350" dirty="0" err="1">
                <a:latin typeface="+mj-lt"/>
              </a:rPr>
              <a:t>Archiver</a:t>
            </a:r>
            <a:r>
              <a:rPr lang="es-ES" sz="1350" dirty="0">
                <a:latin typeface="+mj-lt"/>
              </a:rPr>
              <a:t> y creamos una nueva regla de búsqueda, ahí nos darán la opción de ingresar un hashtag, palabra clave, tendencia, etc. Además de otros campos como el lenguaje, locación, fecha.</a:t>
            </a:r>
            <a:endParaRPr lang="es-PE" sz="1350" dirty="0">
              <a:latin typeface="+mj-lt"/>
            </a:endParaRPr>
          </a:p>
        </p:txBody>
      </p:sp>
      <p:pic>
        <p:nvPicPr>
          <p:cNvPr id="2" name="Imagen 1"/>
          <p:cNvPicPr>
            <a:picLocks noChangeAspect="1"/>
          </p:cNvPicPr>
          <p:nvPr/>
        </p:nvPicPr>
        <p:blipFill rotWithShape="1">
          <a:blip r:embed="rId3"/>
          <a:srcRect l="10231" t="22500" r="30502" b="26544"/>
          <a:stretch/>
        </p:blipFill>
        <p:spPr>
          <a:xfrm>
            <a:off x="3524553" y="1037930"/>
            <a:ext cx="5012268" cy="2424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ángulo 3"/>
          <p:cNvSpPr/>
          <p:nvPr/>
        </p:nvSpPr>
        <p:spPr>
          <a:xfrm>
            <a:off x="563396" y="3523439"/>
            <a:ext cx="11022874" cy="738664"/>
          </a:xfrm>
          <a:prstGeom prst="rect">
            <a:avLst/>
          </a:prstGeom>
        </p:spPr>
        <p:txBody>
          <a:bodyPr wrap="square">
            <a:spAutoFit/>
          </a:bodyPr>
          <a:lstStyle/>
          <a:p>
            <a:r>
              <a:rPr lang="es-ES" sz="1350" dirty="0">
                <a:solidFill>
                  <a:srgbClr val="24292E"/>
                </a:solidFill>
                <a:latin typeface="+mj-lt"/>
              </a:rPr>
              <a:t>Cuando hayamos ingresado los </a:t>
            </a:r>
            <a:r>
              <a:rPr lang="es-ES" sz="1350" dirty="0" err="1">
                <a:solidFill>
                  <a:srgbClr val="24292E"/>
                </a:solidFill>
                <a:latin typeface="+mj-lt"/>
              </a:rPr>
              <a:t>parametros</a:t>
            </a:r>
            <a:r>
              <a:rPr lang="es-ES" sz="1350" dirty="0">
                <a:solidFill>
                  <a:srgbClr val="24292E"/>
                </a:solidFill>
                <a:latin typeface="+mj-lt"/>
              </a:rPr>
              <a:t> de </a:t>
            </a:r>
            <a:r>
              <a:rPr lang="es-ES" sz="1350" dirty="0" err="1">
                <a:solidFill>
                  <a:srgbClr val="24292E"/>
                </a:solidFill>
                <a:latin typeface="+mj-lt"/>
              </a:rPr>
              <a:t>busqueda</a:t>
            </a:r>
            <a:r>
              <a:rPr lang="es-ES" sz="1350" dirty="0">
                <a:solidFill>
                  <a:srgbClr val="24292E"/>
                </a:solidFill>
                <a:latin typeface="+mj-lt"/>
              </a:rPr>
              <a:t>, empezará </a:t>
            </a:r>
            <a:r>
              <a:rPr lang="es-ES" sz="1350" dirty="0" err="1">
                <a:solidFill>
                  <a:srgbClr val="24292E"/>
                </a:solidFill>
                <a:latin typeface="+mj-lt"/>
              </a:rPr>
              <a:t>automaticamente</a:t>
            </a:r>
            <a:r>
              <a:rPr lang="es-ES" sz="1350" dirty="0">
                <a:solidFill>
                  <a:srgbClr val="24292E"/>
                </a:solidFill>
                <a:latin typeface="+mj-lt"/>
              </a:rPr>
              <a:t> a llenar un </a:t>
            </a:r>
            <a:r>
              <a:rPr lang="es-ES" sz="1350" dirty="0" err="1">
                <a:solidFill>
                  <a:srgbClr val="24292E"/>
                </a:solidFill>
                <a:latin typeface="+mj-lt"/>
              </a:rPr>
              <a:t>template</a:t>
            </a:r>
            <a:r>
              <a:rPr lang="es-ES" sz="1350" dirty="0">
                <a:solidFill>
                  <a:srgbClr val="24292E"/>
                </a:solidFill>
                <a:latin typeface="+mj-lt"/>
              </a:rPr>
              <a:t> predeterminado para esto con la data requerida (fecha, usuario, nombre de usuario, texto del tweet, id del tweet, media, locación, usuario verificado, biografía del usuario, fecha de creación del usuario) para un análisis de datos y poder pasar a la siguiente fase del ciclo de vida.</a:t>
            </a:r>
            <a:endParaRPr lang="es-PE" sz="1350" dirty="0">
              <a:latin typeface="+mj-lt"/>
            </a:endParaRPr>
          </a:p>
        </p:txBody>
      </p:sp>
      <p:pic>
        <p:nvPicPr>
          <p:cNvPr id="5" name="Imagen 4"/>
          <p:cNvPicPr>
            <a:picLocks noChangeAspect="1"/>
          </p:cNvPicPr>
          <p:nvPr/>
        </p:nvPicPr>
        <p:blipFill rotWithShape="1">
          <a:blip r:embed="rId4"/>
          <a:srcRect l="9790" t="20247" r="30943" b="28482"/>
          <a:stretch/>
        </p:blipFill>
        <p:spPr>
          <a:xfrm>
            <a:off x="3275013" y="4322757"/>
            <a:ext cx="5013854" cy="2424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5279789"/>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7642</TotalTime>
  <Words>2929</Words>
  <Application>Microsoft Office PowerPoint</Application>
  <PresentationFormat>Widescreen</PresentationFormat>
  <Paragraphs>106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-apple-system</vt:lpstr>
      <vt:lpstr>Arial</vt:lpstr>
      <vt:lpstr>Calibri</vt:lpstr>
      <vt:lpstr>Calibri Light</vt:lpstr>
      <vt:lpstr>1_Tema de Office</vt:lpstr>
      <vt:lpstr>ANÁLISIS DE SENTIMIENTOS EN LA RED SOCIAL TWITTER</vt:lpstr>
      <vt:lpstr>INTRODUCCIÓN</vt:lpstr>
      <vt:lpstr>RECOLECCION DE DATOS</vt:lpstr>
      <vt:lpstr>PowerPoint Presentation</vt:lpstr>
      <vt:lpstr>A) PRIMER MÉTODO DE RECOLECCIÓN: SCRIPT EN PYTHON - GOOGLE COLAB</vt:lpstr>
      <vt:lpstr>PowerPoint Presentation</vt:lpstr>
      <vt:lpstr>PowerPoint Presentation</vt:lpstr>
      <vt:lpstr>B) SEGUNDO MÉTODO DE RECOLECCIÓN: USO DE GOOGLE SHEETS ADD ONS</vt:lpstr>
      <vt:lpstr>PowerPoint Presentation</vt:lpstr>
      <vt:lpstr>MODELADO DE DATOS ESTRUCTURADOS</vt:lpstr>
      <vt:lpstr>PowerPoint Presentation</vt:lpstr>
      <vt:lpstr>PowerPoint Presentation</vt:lpstr>
      <vt:lpstr>PowerPoint Presentation</vt:lpstr>
      <vt:lpstr>PowerPoint Presentation</vt:lpstr>
      <vt:lpstr>EXPLORACION DE DATOS</vt:lpstr>
      <vt:lpstr>Pre procesamiento</vt:lpstr>
      <vt:lpstr>PowerPoint Presentation</vt:lpstr>
      <vt:lpstr>PowerPoint Presentation</vt:lpstr>
      <vt:lpstr>MODELO: SVM</vt:lpstr>
      <vt:lpstr>PowerPoint Presentation</vt:lpstr>
      <vt:lpstr>MODELO: K-Means</vt:lpstr>
      <vt:lpstr>PowerPoint Presentation</vt:lpstr>
      <vt:lpstr>MODELO: ARBOL DE REGRESIONES</vt:lpstr>
      <vt:lpstr>PowerPoint Presentation</vt:lpstr>
      <vt:lpstr>MODELO NAIVE BAYES</vt:lpstr>
      <vt:lpstr>PowerPoint Presentation</vt:lpstr>
      <vt:lpstr>PowerPoint Presentation</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Sheyla</dc:creator>
  <cp:lastModifiedBy>Rodrigo Miguel Quilcat Pesantes</cp:lastModifiedBy>
  <cp:revision>408</cp:revision>
  <dcterms:created xsi:type="dcterms:W3CDTF">2020-05-04T14:40:06Z</dcterms:created>
  <dcterms:modified xsi:type="dcterms:W3CDTF">2020-08-14T16:38:43Z</dcterms:modified>
</cp:coreProperties>
</file>